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7" r:id="rId2"/>
  </p:sldIdLst>
  <p:sldSz cx="7559675" cy="10691813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Gilroy" panose="00000500000000000000" pitchFamily="50" charset="0"/>
      <p:regular r:id="rId9"/>
    </p:embeddedFont>
    <p:embeddedFont>
      <p:font typeface="Gilroy Black" panose="00000A00000000000000" pitchFamily="50" charset="0"/>
      <p:bold r:id="rId10"/>
    </p:embeddedFont>
    <p:embeddedFont>
      <p:font typeface="Gilroy Bold" panose="00000800000000000000" pitchFamily="50" charset="0"/>
      <p:bold r:id="rId11"/>
    </p:embeddedFont>
    <p:embeddedFont>
      <p:font typeface="Gilroy ExtraBold" panose="00000900000000000000" pitchFamily="50" charset="0"/>
      <p:bold r:id="rId12"/>
    </p:embeddedFont>
    <p:embeddedFont>
      <p:font typeface="Gilroy SemiBold" panose="00000700000000000000" pitchFamily="50" charset="0"/>
      <p:bold r:id="rId13"/>
    </p:embeddedFont>
  </p:embeddedFontLst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628"/>
    <a:srgbClr val="002171"/>
    <a:srgbClr val="CCF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1614" y="90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font" Target="fonts/font11.fntdata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viewProps" Target="viewProp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96617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2447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19594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1135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83532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88602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49634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08194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62061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99452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62359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10344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 16"/>
          <p:cNvSpPr>
            <a:spLocks noEditPoints="1"/>
          </p:cNvSpPr>
          <p:nvPr/>
        </p:nvSpPr>
        <p:spPr bwMode="auto">
          <a:xfrm>
            <a:off x="4137025" y="5368634"/>
            <a:ext cx="111125" cy="111125"/>
          </a:xfrm>
          <a:custGeom>
            <a:avLst/>
            <a:gdLst>
              <a:gd name="T0" fmla="*/ 20 w 310"/>
              <a:gd name="T1" fmla="*/ 0 h 310"/>
              <a:gd name="T2" fmla="*/ 310 w 310"/>
              <a:gd name="T3" fmla="*/ 0 h 310"/>
              <a:gd name="T4" fmla="*/ 310 w 310"/>
              <a:gd name="T5" fmla="*/ 310 h 310"/>
              <a:gd name="T6" fmla="*/ 0 w 310"/>
              <a:gd name="T7" fmla="*/ 310 h 310"/>
              <a:gd name="T8" fmla="*/ 0 w 310"/>
              <a:gd name="T9" fmla="*/ 0 h 310"/>
              <a:gd name="T10" fmla="*/ 20 w 310"/>
              <a:gd name="T11" fmla="*/ 0 h 310"/>
              <a:gd name="T12" fmla="*/ 270 w 310"/>
              <a:gd name="T13" fmla="*/ 40 h 310"/>
              <a:gd name="T14" fmla="*/ 40 w 310"/>
              <a:gd name="T15" fmla="*/ 40 h 310"/>
              <a:gd name="T16" fmla="*/ 40 w 310"/>
              <a:gd name="T17" fmla="*/ 270 h 310"/>
              <a:gd name="T18" fmla="*/ 270 w 310"/>
              <a:gd name="T19" fmla="*/ 270 h 310"/>
              <a:gd name="T20" fmla="*/ 270 w 310"/>
              <a:gd name="T21" fmla="*/ 4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0" h="310">
                <a:moveTo>
                  <a:pt x="20" y="0"/>
                </a:moveTo>
                <a:lnTo>
                  <a:pt x="310" y="0"/>
                </a:lnTo>
                <a:lnTo>
                  <a:pt x="310" y="310"/>
                </a:lnTo>
                <a:lnTo>
                  <a:pt x="0" y="310"/>
                </a:lnTo>
                <a:lnTo>
                  <a:pt x="0" y="0"/>
                </a:lnTo>
                <a:lnTo>
                  <a:pt x="20" y="0"/>
                </a:lnTo>
                <a:close/>
                <a:moveTo>
                  <a:pt x="270" y="40"/>
                </a:moveTo>
                <a:lnTo>
                  <a:pt x="40" y="40"/>
                </a:lnTo>
                <a:lnTo>
                  <a:pt x="40" y="270"/>
                </a:lnTo>
                <a:lnTo>
                  <a:pt x="270" y="270"/>
                </a:lnTo>
                <a:lnTo>
                  <a:pt x="270" y="4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5" name="Freeform 17"/>
          <p:cNvSpPr>
            <a:spLocks noEditPoints="1"/>
          </p:cNvSpPr>
          <p:nvPr/>
        </p:nvSpPr>
        <p:spPr bwMode="auto">
          <a:xfrm>
            <a:off x="4137025" y="5535321"/>
            <a:ext cx="111125" cy="112713"/>
          </a:xfrm>
          <a:custGeom>
            <a:avLst/>
            <a:gdLst>
              <a:gd name="T0" fmla="*/ 20 w 310"/>
              <a:gd name="T1" fmla="*/ 0 h 310"/>
              <a:gd name="T2" fmla="*/ 310 w 310"/>
              <a:gd name="T3" fmla="*/ 0 h 310"/>
              <a:gd name="T4" fmla="*/ 310 w 310"/>
              <a:gd name="T5" fmla="*/ 310 h 310"/>
              <a:gd name="T6" fmla="*/ 0 w 310"/>
              <a:gd name="T7" fmla="*/ 310 h 310"/>
              <a:gd name="T8" fmla="*/ 0 w 310"/>
              <a:gd name="T9" fmla="*/ 0 h 310"/>
              <a:gd name="T10" fmla="*/ 20 w 310"/>
              <a:gd name="T11" fmla="*/ 0 h 310"/>
              <a:gd name="T12" fmla="*/ 270 w 310"/>
              <a:gd name="T13" fmla="*/ 40 h 310"/>
              <a:gd name="T14" fmla="*/ 40 w 310"/>
              <a:gd name="T15" fmla="*/ 40 h 310"/>
              <a:gd name="T16" fmla="*/ 40 w 310"/>
              <a:gd name="T17" fmla="*/ 270 h 310"/>
              <a:gd name="T18" fmla="*/ 270 w 310"/>
              <a:gd name="T19" fmla="*/ 270 h 310"/>
              <a:gd name="T20" fmla="*/ 270 w 310"/>
              <a:gd name="T21" fmla="*/ 4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0" h="310">
                <a:moveTo>
                  <a:pt x="20" y="0"/>
                </a:moveTo>
                <a:lnTo>
                  <a:pt x="310" y="0"/>
                </a:lnTo>
                <a:lnTo>
                  <a:pt x="310" y="310"/>
                </a:lnTo>
                <a:lnTo>
                  <a:pt x="0" y="310"/>
                </a:lnTo>
                <a:lnTo>
                  <a:pt x="0" y="0"/>
                </a:lnTo>
                <a:lnTo>
                  <a:pt x="20" y="0"/>
                </a:lnTo>
                <a:close/>
                <a:moveTo>
                  <a:pt x="270" y="40"/>
                </a:moveTo>
                <a:lnTo>
                  <a:pt x="40" y="40"/>
                </a:lnTo>
                <a:lnTo>
                  <a:pt x="40" y="270"/>
                </a:lnTo>
                <a:lnTo>
                  <a:pt x="270" y="270"/>
                </a:lnTo>
                <a:lnTo>
                  <a:pt x="270" y="4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6" name="Freeform 18"/>
          <p:cNvSpPr>
            <a:spLocks noEditPoints="1"/>
          </p:cNvSpPr>
          <p:nvPr/>
        </p:nvSpPr>
        <p:spPr bwMode="auto">
          <a:xfrm>
            <a:off x="4137025" y="5703596"/>
            <a:ext cx="111125" cy="112713"/>
          </a:xfrm>
          <a:custGeom>
            <a:avLst/>
            <a:gdLst>
              <a:gd name="T0" fmla="*/ 20 w 310"/>
              <a:gd name="T1" fmla="*/ 0 h 309"/>
              <a:gd name="T2" fmla="*/ 310 w 310"/>
              <a:gd name="T3" fmla="*/ 0 h 309"/>
              <a:gd name="T4" fmla="*/ 310 w 310"/>
              <a:gd name="T5" fmla="*/ 309 h 309"/>
              <a:gd name="T6" fmla="*/ 0 w 310"/>
              <a:gd name="T7" fmla="*/ 309 h 309"/>
              <a:gd name="T8" fmla="*/ 0 w 310"/>
              <a:gd name="T9" fmla="*/ 0 h 309"/>
              <a:gd name="T10" fmla="*/ 20 w 310"/>
              <a:gd name="T11" fmla="*/ 0 h 309"/>
              <a:gd name="T12" fmla="*/ 270 w 310"/>
              <a:gd name="T13" fmla="*/ 40 h 309"/>
              <a:gd name="T14" fmla="*/ 40 w 310"/>
              <a:gd name="T15" fmla="*/ 40 h 309"/>
              <a:gd name="T16" fmla="*/ 40 w 310"/>
              <a:gd name="T17" fmla="*/ 269 h 309"/>
              <a:gd name="T18" fmla="*/ 270 w 310"/>
              <a:gd name="T19" fmla="*/ 269 h 309"/>
              <a:gd name="T20" fmla="*/ 270 w 310"/>
              <a:gd name="T21" fmla="*/ 40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0" h="309">
                <a:moveTo>
                  <a:pt x="20" y="0"/>
                </a:moveTo>
                <a:lnTo>
                  <a:pt x="310" y="0"/>
                </a:lnTo>
                <a:lnTo>
                  <a:pt x="310" y="309"/>
                </a:lnTo>
                <a:lnTo>
                  <a:pt x="0" y="309"/>
                </a:lnTo>
                <a:lnTo>
                  <a:pt x="0" y="0"/>
                </a:lnTo>
                <a:lnTo>
                  <a:pt x="20" y="0"/>
                </a:lnTo>
                <a:close/>
                <a:moveTo>
                  <a:pt x="270" y="40"/>
                </a:moveTo>
                <a:lnTo>
                  <a:pt x="40" y="40"/>
                </a:lnTo>
                <a:lnTo>
                  <a:pt x="40" y="269"/>
                </a:lnTo>
                <a:lnTo>
                  <a:pt x="270" y="269"/>
                </a:lnTo>
                <a:lnTo>
                  <a:pt x="270" y="4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7" name="Freeform 19"/>
          <p:cNvSpPr>
            <a:spLocks noEditPoints="1"/>
          </p:cNvSpPr>
          <p:nvPr/>
        </p:nvSpPr>
        <p:spPr bwMode="auto">
          <a:xfrm>
            <a:off x="4137025" y="5875046"/>
            <a:ext cx="111125" cy="112713"/>
          </a:xfrm>
          <a:custGeom>
            <a:avLst/>
            <a:gdLst>
              <a:gd name="T0" fmla="*/ 20 w 310"/>
              <a:gd name="T1" fmla="*/ 0 h 310"/>
              <a:gd name="T2" fmla="*/ 310 w 310"/>
              <a:gd name="T3" fmla="*/ 0 h 310"/>
              <a:gd name="T4" fmla="*/ 310 w 310"/>
              <a:gd name="T5" fmla="*/ 310 h 310"/>
              <a:gd name="T6" fmla="*/ 0 w 310"/>
              <a:gd name="T7" fmla="*/ 310 h 310"/>
              <a:gd name="T8" fmla="*/ 0 w 310"/>
              <a:gd name="T9" fmla="*/ 0 h 310"/>
              <a:gd name="T10" fmla="*/ 20 w 310"/>
              <a:gd name="T11" fmla="*/ 0 h 310"/>
              <a:gd name="T12" fmla="*/ 270 w 310"/>
              <a:gd name="T13" fmla="*/ 40 h 310"/>
              <a:gd name="T14" fmla="*/ 40 w 310"/>
              <a:gd name="T15" fmla="*/ 40 h 310"/>
              <a:gd name="T16" fmla="*/ 40 w 310"/>
              <a:gd name="T17" fmla="*/ 270 h 310"/>
              <a:gd name="T18" fmla="*/ 270 w 310"/>
              <a:gd name="T19" fmla="*/ 270 h 310"/>
              <a:gd name="T20" fmla="*/ 270 w 310"/>
              <a:gd name="T21" fmla="*/ 4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0" h="310">
                <a:moveTo>
                  <a:pt x="20" y="0"/>
                </a:moveTo>
                <a:lnTo>
                  <a:pt x="310" y="0"/>
                </a:lnTo>
                <a:lnTo>
                  <a:pt x="310" y="310"/>
                </a:lnTo>
                <a:lnTo>
                  <a:pt x="0" y="310"/>
                </a:lnTo>
                <a:lnTo>
                  <a:pt x="0" y="0"/>
                </a:lnTo>
                <a:lnTo>
                  <a:pt x="20" y="0"/>
                </a:lnTo>
                <a:close/>
                <a:moveTo>
                  <a:pt x="270" y="40"/>
                </a:moveTo>
                <a:lnTo>
                  <a:pt x="40" y="40"/>
                </a:lnTo>
                <a:lnTo>
                  <a:pt x="40" y="270"/>
                </a:lnTo>
                <a:lnTo>
                  <a:pt x="270" y="270"/>
                </a:lnTo>
                <a:lnTo>
                  <a:pt x="270" y="4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8" name="Freeform 20"/>
          <p:cNvSpPr>
            <a:spLocks noEditPoints="1"/>
          </p:cNvSpPr>
          <p:nvPr/>
        </p:nvSpPr>
        <p:spPr bwMode="auto">
          <a:xfrm>
            <a:off x="4137025" y="6043321"/>
            <a:ext cx="111125" cy="112713"/>
          </a:xfrm>
          <a:custGeom>
            <a:avLst/>
            <a:gdLst>
              <a:gd name="T0" fmla="*/ 20 w 310"/>
              <a:gd name="T1" fmla="*/ 0 h 310"/>
              <a:gd name="T2" fmla="*/ 310 w 310"/>
              <a:gd name="T3" fmla="*/ 0 h 310"/>
              <a:gd name="T4" fmla="*/ 310 w 310"/>
              <a:gd name="T5" fmla="*/ 310 h 310"/>
              <a:gd name="T6" fmla="*/ 0 w 310"/>
              <a:gd name="T7" fmla="*/ 310 h 310"/>
              <a:gd name="T8" fmla="*/ 0 w 310"/>
              <a:gd name="T9" fmla="*/ 0 h 310"/>
              <a:gd name="T10" fmla="*/ 20 w 310"/>
              <a:gd name="T11" fmla="*/ 0 h 310"/>
              <a:gd name="T12" fmla="*/ 270 w 310"/>
              <a:gd name="T13" fmla="*/ 40 h 310"/>
              <a:gd name="T14" fmla="*/ 40 w 310"/>
              <a:gd name="T15" fmla="*/ 40 h 310"/>
              <a:gd name="T16" fmla="*/ 40 w 310"/>
              <a:gd name="T17" fmla="*/ 270 h 310"/>
              <a:gd name="T18" fmla="*/ 270 w 310"/>
              <a:gd name="T19" fmla="*/ 270 h 310"/>
              <a:gd name="T20" fmla="*/ 270 w 310"/>
              <a:gd name="T21" fmla="*/ 4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0" h="310">
                <a:moveTo>
                  <a:pt x="20" y="0"/>
                </a:moveTo>
                <a:lnTo>
                  <a:pt x="310" y="0"/>
                </a:lnTo>
                <a:lnTo>
                  <a:pt x="310" y="310"/>
                </a:lnTo>
                <a:lnTo>
                  <a:pt x="0" y="310"/>
                </a:lnTo>
                <a:lnTo>
                  <a:pt x="0" y="0"/>
                </a:lnTo>
                <a:lnTo>
                  <a:pt x="20" y="0"/>
                </a:lnTo>
                <a:close/>
                <a:moveTo>
                  <a:pt x="270" y="40"/>
                </a:moveTo>
                <a:lnTo>
                  <a:pt x="40" y="40"/>
                </a:lnTo>
                <a:lnTo>
                  <a:pt x="40" y="270"/>
                </a:lnTo>
                <a:lnTo>
                  <a:pt x="270" y="270"/>
                </a:lnTo>
                <a:lnTo>
                  <a:pt x="270" y="4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grpSp>
        <p:nvGrpSpPr>
          <p:cNvPr id="5204" name="Grupo 5203"/>
          <p:cNvGrpSpPr/>
          <p:nvPr/>
        </p:nvGrpSpPr>
        <p:grpSpPr>
          <a:xfrm>
            <a:off x="2514600" y="5251159"/>
            <a:ext cx="646113" cy="609600"/>
            <a:chOff x="2514600" y="4452938"/>
            <a:chExt cx="646113" cy="609600"/>
          </a:xfrm>
        </p:grpSpPr>
        <p:sp>
          <p:nvSpPr>
            <p:cNvPr id="79" name="Freeform 23"/>
            <p:cNvSpPr>
              <a:spLocks/>
            </p:cNvSpPr>
            <p:nvPr/>
          </p:nvSpPr>
          <p:spPr bwMode="auto">
            <a:xfrm>
              <a:off x="2514600" y="4452938"/>
              <a:ext cx="646113" cy="492125"/>
            </a:xfrm>
            <a:custGeom>
              <a:avLst/>
              <a:gdLst>
                <a:gd name="T0" fmla="*/ 36 w 1790"/>
                <a:gd name="T1" fmla="*/ 605 h 1363"/>
                <a:gd name="T2" fmla="*/ 809 w 1790"/>
                <a:gd name="T3" fmla="*/ 32 h 1363"/>
                <a:gd name="T4" fmla="*/ 967 w 1790"/>
                <a:gd name="T5" fmla="*/ 34 h 1363"/>
                <a:gd name="T6" fmla="*/ 1756 w 1790"/>
                <a:gd name="T7" fmla="*/ 619 h 1363"/>
                <a:gd name="T8" fmla="*/ 1790 w 1790"/>
                <a:gd name="T9" fmla="*/ 678 h 1363"/>
                <a:gd name="T10" fmla="*/ 1790 w 1790"/>
                <a:gd name="T11" fmla="*/ 678 h 1363"/>
                <a:gd name="T12" fmla="*/ 1790 w 1790"/>
                <a:gd name="T13" fmla="*/ 1363 h 1363"/>
                <a:gd name="T14" fmla="*/ 5 w 1790"/>
                <a:gd name="T15" fmla="*/ 1363 h 1363"/>
                <a:gd name="T16" fmla="*/ 5 w 1790"/>
                <a:gd name="T17" fmla="*/ 678 h 1363"/>
                <a:gd name="T18" fmla="*/ 8 w 1790"/>
                <a:gd name="T19" fmla="*/ 678 h 1363"/>
                <a:gd name="T20" fmla="*/ 36 w 1790"/>
                <a:gd name="T21" fmla="*/ 605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0" h="1363">
                  <a:moveTo>
                    <a:pt x="36" y="605"/>
                  </a:moveTo>
                  <a:lnTo>
                    <a:pt x="809" y="32"/>
                  </a:lnTo>
                  <a:cubicBezTo>
                    <a:pt x="851" y="0"/>
                    <a:pt x="923" y="1"/>
                    <a:pt x="967" y="34"/>
                  </a:cubicBezTo>
                  <a:lnTo>
                    <a:pt x="1756" y="619"/>
                  </a:lnTo>
                  <a:cubicBezTo>
                    <a:pt x="1778" y="636"/>
                    <a:pt x="1789" y="657"/>
                    <a:pt x="1790" y="678"/>
                  </a:cubicBezTo>
                  <a:lnTo>
                    <a:pt x="1790" y="678"/>
                  </a:lnTo>
                  <a:lnTo>
                    <a:pt x="1790" y="1363"/>
                  </a:lnTo>
                  <a:lnTo>
                    <a:pt x="5" y="1363"/>
                  </a:lnTo>
                  <a:lnTo>
                    <a:pt x="5" y="678"/>
                  </a:lnTo>
                  <a:lnTo>
                    <a:pt x="8" y="678"/>
                  </a:lnTo>
                  <a:cubicBezTo>
                    <a:pt x="0" y="652"/>
                    <a:pt x="10" y="625"/>
                    <a:pt x="36" y="605"/>
                  </a:cubicBezTo>
                  <a:close/>
                </a:path>
              </a:pathLst>
            </a:custGeom>
            <a:solidFill>
              <a:srgbClr val="FF1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80" name="Freeform 24"/>
            <p:cNvSpPr>
              <a:spLocks/>
            </p:cNvSpPr>
            <p:nvPr/>
          </p:nvSpPr>
          <p:spPr bwMode="auto">
            <a:xfrm>
              <a:off x="2516188" y="4697413"/>
              <a:ext cx="490538" cy="365125"/>
            </a:xfrm>
            <a:custGeom>
              <a:avLst/>
              <a:gdLst>
                <a:gd name="T0" fmla="*/ 1360 w 1360"/>
                <a:gd name="T1" fmla="*/ 1010 h 1010"/>
                <a:gd name="T2" fmla="*/ 99 w 1360"/>
                <a:gd name="T3" fmla="*/ 1010 h 1010"/>
                <a:gd name="T4" fmla="*/ 0 w 1360"/>
                <a:gd name="T5" fmla="*/ 911 h 1010"/>
                <a:gd name="T6" fmla="*/ 0 w 1360"/>
                <a:gd name="T7" fmla="*/ 0 h 1010"/>
                <a:gd name="T8" fmla="*/ 1360 w 1360"/>
                <a:gd name="T9" fmla="*/ 827 h 1010"/>
                <a:gd name="T10" fmla="*/ 1360 w 1360"/>
                <a:gd name="T11" fmla="*/ 1010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010">
                  <a:moveTo>
                    <a:pt x="1360" y="1010"/>
                  </a:moveTo>
                  <a:lnTo>
                    <a:pt x="99" y="1010"/>
                  </a:lnTo>
                  <a:cubicBezTo>
                    <a:pt x="44" y="1010"/>
                    <a:pt x="0" y="965"/>
                    <a:pt x="0" y="911"/>
                  </a:cubicBezTo>
                  <a:lnTo>
                    <a:pt x="0" y="0"/>
                  </a:lnTo>
                  <a:lnTo>
                    <a:pt x="1360" y="827"/>
                  </a:lnTo>
                  <a:lnTo>
                    <a:pt x="1360" y="1010"/>
                  </a:lnTo>
                  <a:close/>
                </a:path>
              </a:pathLst>
            </a:custGeom>
            <a:solidFill>
              <a:srgbClr val="A6A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81" name="Freeform 25"/>
            <p:cNvSpPr>
              <a:spLocks/>
            </p:cNvSpPr>
            <p:nvPr/>
          </p:nvSpPr>
          <p:spPr bwMode="auto">
            <a:xfrm>
              <a:off x="2562225" y="4697413"/>
              <a:ext cx="598488" cy="365125"/>
            </a:xfrm>
            <a:custGeom>
              <a:avLst/>
              <a:gdLst>
                <a:gd name="T0" fmla="*/ 1660 w 1660"/>
                <a:gd name="T1" fmla="*/ 0 h 1010"/>
                <a:gd name="T2" fmla="*/ 1660 w 1660"/>
                <a:gd name="T3" fmla="*/ 911 h 1010"/>
                <a:gd name="T4" fmla="*/ 1561 w 1660"/>
                <a:gd name="T5" fmla="*/ 1010 h 1010"/>
                <a:gd name="T6" fmla="*/ 0 w 1660"/>
                <a:gd name="T7" fmla="*/ 1010 h 1010"/>
                <a:gd name="T8" fmla="*/ 1660 w 1660"/>
                <a:gd name="T9" fmla="*/ 0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0" h="1010">
                  <a:moveTo>
                    <a:pt x="1660" y="0"/>
                  </a:moveTo>
                  <a:lnTo>
                    <a:pt x="1660" y="911"/>
                  </a:lnTo>
                  <a:cubicBezTo>
                    <a:pt x="1660" y="965"/>
                    <a:pt x="1616" y="1010"/>
                    <a:pt x="1561" y="1010"/>
                  </a:cubicBezTo>
                  <a:lnTo>
                    <a:pt x="0" y="1010"/>
                  </a:lnTo>
                  <a:lnTo>
                    <a:pt x="1660" y="0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82" name="Freeform 26"/>
            <p:cNvSpPr>
              <a:spLocks/>
            </p:cNvSpPr>
            <p:nvPr/>
          </p:nvSpPr>
          <p:spPr bwMode="auto">
            <a:xfrm>
              <a:off x="2714625" y="4524375"/>
              <a:ext cx="363538" cy="282575"/>
            </a:xfrm>
            <a:custGeom>
              <a:avLst/>
              <a:gdLst>
                <a:gd name="T0" fmla="*/ 746 w 1007"/>
                <a:gd name="T1" fmla="*/ 149 h 782"/>
                <a:gd name="T2" fmla="*/ 335 w 1007"/>
                <a:gd name="T3" fmla="*/ 557 h 782"/>
                <a:gd name="T4" fmla="*/ 111 w 1007"/>
                <a:gd name="T5" fmla="*/ 338 h 782"/>
                <a:gd name="T6" fmla="*/ 0 w 1007"/>
                <a:gd name="T7" fmla="*/ 444 h 782"/>
                <a:gd name="T8" fmla="*/ 339 w 1007"/>
                <a:gd name="T9" fmla="*/ 782 h 782"/>
                <a:gd name="T10" fmla="*/ 740 w 1007"/>
                <a:gd name="T11" fmla="*/ 381 h 782"/>
                <a:gd name="T12" fmla="*/ 879 w 1007"/>
                <a:gd name="T13" fmla="*/ 248 h 782"/>
                <a:gd name="T14" fmla="*/ 1007 w 1007"/>
                <a:gd name="T15" fmla="*/ 117 h 782"/>
                <a:gd name="T16" fmla="*/ 894 w 1007"/>
                <a:gd name="T17" fmla="*/ 0 h 782"/>
                <a:gd name="T18" fmla="*/ 746 w 1007"/>
                <a:gd name="T19" fmla="*/ 149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7" h="782">
                  <a:moveTo>
                    <a:pt x="746" y="149"/>
                  </a:moveTo>
                  <a:cubicBezTo>
                    <a:pt x="607" y="281"/>
                    <a:pt x="472" y="422"/>
                    <a:pt x="335" y="557"/>
                  </a:cubicBezTo>
                  <a:lnTo>
                    <a:pt x="111" y="338"/>
                  </a:lnTo>
                  <a:lnTo>
                    <a:pt x="0" y="444"/>
                  </a:lnTo>
                  <a:lnTo>
                    <a:pt x="339" y="782"/>
                  </a:lnTo>
                  <a:cubicBezTo>
                    <a:pt x="476" y="655"/>
                    <a:pt x="607" y="514"/>
                    <a:pt x="740" y="381"/>
                  </a:cubicBezTo>
                  <a:cubicBezTo>
                    <a:pt x="771" y="350"/>
                    <a:pt x="848" y="265"/>
                    <a:pt x="879" y="248"/>
                  </a:cubicBezTo>
                  <a:lnTo>
                    <a:pt x="1007" y="117"/>
                  </a:lnTo>
                  <a:lnTo>
                    <a:pt x="894" y="0"/>
                  </a:lnTo>
                  <a:lnTo>
                    <a:pt x="746" y="1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sp>
        <p:nvSpPr>
          <p:cNvPr id="110" name="Rectangle 37"/>
          <p:cNvSpPr>
            <a:spLocks noChangeArrowheads="1"/>
          </p:cNvSpPr>
          <p:nvPr/>
        </p:nvSpPr>
        <p:spPr bwMode="auto">
          <a:xfrm>
            <a:off x="444500" y="4751096"/>
            <a:ext cx="334963" cy="33496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11" name="Freeform 38"/>
          <p:cNvSpPr>
            <a:spLocks/>
          </p:cNvSpPr>
          <p:nvPr/>
        </p:nvSpPr>
        <p:spPr bwMode="auto">
          <a:xfrm>
            <a:off x="576263" y="4846346"/>
            <a:ext cx="71438" cy="144463"/>
          </a:xfrm>
          <a:custGeom>
            <a:avLst/>
            <a:gdLst>
              <a:gd name="T0" fmla="*/ 110 w 199"/>
              <a:gd name="T1" fmla="*/ 0 h 405"/>
              <a:gd name="T2" fmla="*/ 0 w 199"/>
              <a:gd name="T3" fmla="*/ 39 h 405"/>
              <a:gd name="T4" fmla="*/ 25 w 199"/>
              <a:gd name="T5" fmla="*/ 126 h 405"/>
              <a:gd name="T6" fmla="*/ 95 w 199"/>
              <a:gd name="T7" fmla="*/ 108 h 405"/>
              <a:gd name="T8" fmla="*/ 95 w 199"/>
              <a:gd name="T9" fmla="*/ 405 h 405"/>
              <a:gd name="T10" fmla="*/ 199 w 199"/>
              <a:gd name="T11" fmla="*/ 405 h 405"/>
              <a:gd name="T12" fmla="*/ 199 w 199"/>
              <a:gd name="T13" fmla="*/ 0 h 405"/>
              <a:gd name="T14" fmla="*/ 110 w 199"/>
              <a:gd name="T15" fmla="*/ 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9" h="405">
                <a:moveTo>
                  <a:pt x="110" y="0"/>
                </a:moveTo>
                <a:lnTo>
                  <a:pt x="0" y="39"/>
                </a:lnTo>
                <a:lnTo>
                  <a:pt x="25" y="126"/>
                </a:lnTo>
                <a:lnTo>
                  <a:pt x="95" y="108"/>
                </a:lnTo>
                <a:lnTo>
                  <a:pt x="95" y="405"/>
                </a:lnTo>
                <a:lnTo>
                  <a:pt x="199" y="405"/>
                </a:lnTo>
                <a:lnTo>
                  <a:pt x="199" y="0"/>
                </a:lnTo>
                <a:lnTo>
                  <a:pt x="110" y="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65" name="Rectangle 41"/>
          <p:cNvSpPr>
            <a:spLocks noChangeArrowheads="1"/>
          </p:cNvSpPr>
          <p:nvPr/>
        </p:nvSpPr>
        <p:spPr bwMode="auto">
          <a:xfrm>
            <a:off x="3713814" y="4752684"/>
            <a:ext cx="334963" cy="3333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66" name="Freeform 42"/>
          <p:cNvSpPr>
            <a:spLocks/>
          </p:cNvSpPr>
          <p:nvPr/>
        </p:nvSpPr>
        <p:spPr bwMode="auto">
          <a:xfrm>
            <a:off x="3828907" y="4843964"/>
            <a:ext cx="104775" cy="149225"/>
          </a:xfrm>
          <a:custGeom>
            <a:avLst/>
            <a:gdLst>
              <a:gd name="T0" fmla="*/ 7 w 290"/>
              <a:gd name="T1" fmla="*/ 414 h 414"/>
              <a:gd name="T2" fmla="*/ 290 w 290"/>
              <a:gd name="T3" fmla="*/ 414 h 414"/>
              <a:gd name="T4" fmla="*/ 290 w 290"/>
              <a:gd name="T5" fmla="*/ 314 h 414"/>
              <a:gd name="T6" fmla="*/ 164 w 290"/>
              <a:gd name="T7" fmla="*/ 314 h 414"/>
              <a:gd name="T8" fmla="*/ 219 w 290"/>
              <a:gd name="T9" fmla="*/ 257 h 414"/>
              <a:gd name="T10" fmla="*/ 283 w 290"/>
              <a:gd name="T11" fmla="*/ 129 h 414"/>
              <a:gd name="T12" fmla="*/ 143 w 290"/>
              <a:gd name="T13" fmla="*/ 0 h 414"/>
              <a:gd name="T14" fmla="*/ 0 w 290"/>
              <a:gd name="T15" fmla="*/ 94 h 414"/>
              <a:gd name="T16" fmla="*/ 90 w 290"/>
              <a:gd name="T17" fmla="*/ 143 h 414"/>
              <a:gd name="T18" fmla="*/ 144 w 290"/>
              <a:gd name="T19" fmla="*/ 101 h 414"/>
              <a:gd name="T20" fmla="*/ 180 w 290"/>
              <a:gd name="T21" fmla="*/ 135 h 414"/>
              <a:gd name="T22" fmla="*/ 141 w 290"/>
              <a:gd name="T23" fmla="*/ 197 h 414"/>
              <a:gd name="T24" fmla="*/ 7 w 290"/>
              <a:gd name="T25" fmla="*/ 339 h 414"/>
              <a:gd name="T26" fmla="*/ 7 w 290"/>
              <a:gd name="T27" fmla="*/ 414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90" h="414">
                <a:moveTo>
                  <a:pt x="7" y="414"/>
                </a:moveTo>
                <a:lnTo>
                  <a:pt x="290" y="414"/>
                </a:lnTo>
                <a:lnTo>
                  <a:pt x="290" y="314"/>
                </a:lnTo>
                <a:lnTo>
                  <a:pt x="164" y="314"/>
                </a:lnTo>
                <a:lnTo>
                  <a:pt x="219" y="257"/>
                </a:lnTo>
                <a:cubicBezTo>
                  <a:pt x="256" y="218"/>
                  <a:pt x="283" y="180"/>
                  <a:pt x="283" y="129"/>
                </a:cubicBezTo>
                <a:cubicBezTo>
                  <a:pt x="283" y="46"/>
                  <a:pt x="216" y="0"/>
                  <a:pt x="143" y="0"/>
                </a:cubicBezTo>
                <a:cubicBezTo>
                  <a:pt x="84" y="0"/>
                  <a:pt x="28" y="30"/>
                  <a:pt x="0" y="94"/>
                </a:cubicBezTo>
                <a:lnTo>
                  <a:pt x="90" y="143"/>
                </a:lnTo>
                <a:cubicBezTo>
                  <a:pt x="101" y="118"/>
                  <a:pt x="118" y="101"/>
                  <a:pt x="144" y="101"/>
                </a:cubicBezTo>
                <a:cubicBezTo>
                  <a:pt x="167" y="101"/>
                  <a:pt x="180" y="116"/>
                  <a:pt x="180" y="135"/>
                </a:cubicBezTo>
                <a:cubicBezTo>
                  <a:pt x="180" y="154"/>
                  <a:pt x="164" y="173"/>
                  <a:pt x="141" y="197"/>
                </a:cubicBezTo>
                <a:lnTo>
                  <a:pt x="7" y="339"/>
                </a:lnTo>
                <a:lnTo>
                  <a:pt x="7" y="414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9" name="Rectángulo 108"/>
          <p:cNvSpPr/>
          <p:nvPr/>
        </p:nvSpPr>
        <p:spPr>
          <a:xfrm>
            <a:off x="433696" y="2887140"/>
            <a:ext cx="379413" cy="3655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1" name="Rectangle 31"/>
          <p:cNvSpPr>
            <a:spLocks noChangeArrowheads="1"/>
          </p:cNvSpPr>
          <p:nvPr/>
        </p:nvSpPr>
        <p:spPr bwMode="auto">
          <a:xfrm>
            <a:off x="798821" y="2307103"/>
            <a:ext cx="4465638" cy="1765000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18" name="Rectángulo 117"/>
          <p:cNvSpPr/>
          <p:nvPr/>
        </p:nvSpPr>
        <p:spPr>
          <a:xfrm>
            <a:off x="1015022" y="2530415"/>
            <a:ext cx="2597700" cy="138499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200" dirty="0">
                <a:solidFill>
                  <a:schemeClr val="bg1"/>
                </a:solidFill>
                <a:latin typeface="Gilroy" panose="00000500000000000000" pitchFamily="50" charset="0"/>
              </a:rPr>
              <a:t>Porque permitirá identificar cuáles son las fortalezas y las oportunidades de mejora que hay en tu empresa en cuanto a las relaciones que se dan entre los colaboradores, sus jefes, su trabajo y sus compañeros.</a:t>
            </a:r>
            <a:endParaRPr lang="es-AR" sz="1200" b="1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3771901" y="1859290"/>
            <a:ext cx="3355974" cy="2216024"/>
            <a:chOff x="539750" y="7403953"/>
            <a:chExt cx="9718190" cy="3814144"/>
          </a:xfrm>
        </p:grpSpPr>
        <p:sp>
          <p:nvSpPr>
            <p:cNvPr id="119" name="Rectángulo 118"/>
            <p:cNvSpPr/>
            <p:nvPr/>
          </p:nvSpPr>
          <p:spPr>
            <a:xfrm>
              <a:off x="541822" y="7403953"/>
              <a:ext cx="9716118" cy="381414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 sz="1000"/>
            </a:p>
          </p:txBody>
        </p:sp>
        <p:sp>
          <p:nvSpPr>
            <p:cNvPr id="120" name="Rectángulo 119"/>
            <p:cNvSpPr/>
            <p:nvPr/>
          </p:nvSpPr>
          <p:spPr>
            <a:xfrm>
              <a:off x="539750" y="9088648"/>
              <a:ext cx="9715135" cy="246221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ctr"/>
              <a:r>
                <a:rPr lang="es-MX" sz="1000" dirty="0">
                  <a:latin typeface="Gilroy" panose="00000500000000000000" pitchFamily="50" charset="0"/>
                </a:rPr>
                <a:t>(colocar foto aquí)</a:t>
              </a:r>
              <a:endParaRPr lang="es-AR" sz="1000" b="1" dirty="0">
                <a:latin typeface="Gilroy Bold" panose="00000800000000000000" pitchFamily="50" charset="0"/>
              </a:endParaRPr>
            </a:p>
          </p:txBody>
        </p:sp>
      </p:grpSp>
      <p:sp>
        <p:nvSpPr>
          <p:cNvPr id="113" name="Rectangle 13"/>
          <p:cNvSpPr>
            <a:spLocks noChangeArrowheads="1"/>
          </p:cNvSpPr>
          <p:nvPr/>
        </p:nvSpPr>
        <p:spPr bwMode="auto">
          <a:xfrm>
            <a:off x="431799" y="412750"/>
            <a:ext cx="6696075" cy="14811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115" name="Imagen 1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5254" y="768390"/>
            <a:ext cx="863439" cy="861208"/>
          </a:xfrm>
          <a:prstGeom prst="rect">
            <a:avLst/>
          </a:prstGeom>
        </p:spPr>
      </p:pic>
      <p:grpSp>
        <p:nvGrpSpPr>
          <p:cNvPr id="127" name="Grupo 126"/>
          <p:cNvGrpSpPr/>
          <p:nvPr/>
        </p:nvGrpSpPr>
        <p:grpSpPr>
          <a:xfrm>
            <a:off x="722313" y="722313"/>
            <a:ext cx="1262063" cy="815975"/>
            <a:chOff x="722313" y="722313"/>
            <a:chExt cx="1262063" cy="815975"/>
          </a:xfrm>
        </p:grpSpPr>
        <p:sp>
          <p:nvSpPr>
            <p:cNvPr id="51" name="Rectangle 51"/>
            <p:cNvSpPr>
              <a:spLocks noChangeArrowheads="1"/>
            </p:cNvSpPr>
            <p:nvPr/>
          </p:nvSpPr>
          <p:spPr bwMode="auto">
            <a:xfrm>
              <a:off x="731838" y="731838"/>
              <a:ext cx="1244600" cy="796925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52" name="Freeform 52"/>
            <p:cNvSpPr>
              <a:spLocks noEditPoints="1"/>
            </p:cNvSpPr>
            <p:nvPr/>
          </p:nvSpPr>
          <p:spPr bwMode="auto">
            <a:xfrm>
              <a:off x="722313" y="722313"/>
              <a:ext cx="1262063" cy="815975"/>
            </a:xfrm>
            <a:custGeom>
              <a:avLst/>
              <a:gdLst>
                <a:gd name="T0" fmla="*/ 0 w 3504"/>
                <a:gd name="T1" fmla="*/ 0 h 2265"/>
                <a:gd name="T2" fmla="*/ 0 w 3504"/>
                <a:gd name="T3" fmla="*/ 119 h 2265"/>
                <a:gd name="T4" fmla="*/ 0 w 3504"/>
                <a:gd name="T5" fmla="*/ 428 h 2265"/>
                <a:gd name="T6" fmla="*/ 52 w 3504"/>
                <a:gd name="T7" fmla="*/ 583 h 2265"/>
                <a:gd name="T8" fmla="*/ 52 w 3504"/>
                <a:gd name="T9" fmla="*/ 840 h 2265"/>
                <a:gd name="T10" fmla="*/ 0 w 3504"/>
                <a:gd name="T11" fmla="*/ 995 h 2265"/>
                <a:gd name="T12" fmla="*/ 0 w 3504"/>
                <a:gd name="T13" fmla="*/ 1047 h 2265"/>
                <a:gd name="T14" fmla="*/ 0 w 3504"/>
                <a:gd name="T15" fmla="*/ 1356 h 2265"/>
                <a:gd name="T16" fmla="*/ 52 w 3504"/>
                <a:gd name="T17" fmla="*/ 1511 h 2265"/>
                <a:gd name="T18" fmla="*/ 52 w 3504"/>
                <a:gd name="T19" fmla="*/ 1768 h 2265"/>
                <a:gd name="T20" fmla="*/ 0 w 3504"/>
                <a:gd name="T21" fmla="*/ 1923 h 2265"/>
                <a:gd name="T22" fmla="*/ 0 w 3504"/>
                <a:gd name="T23" fmla="*/ 1975 h 2265"/>
                <a:gd name="T24" fmla="*/ 70 w 3504"/>
                <a:gd name="T25" fmla="*/ 2265 h 2265"/>
                <a:gd name="T26" fmla="*/ 225 w 3504"/>
                <a:gd name="T27" fmla="*/ 2214 h 2265"/>
                <a:gd name="T28" fmla="*/ 483 w 3504"/>
                <a:gd name="T29" fmla="*/ 2214 h 2265"/>
                <a:gd name="T30" fmla="*/ 638 w 3504"/>
                <a:gd name="T31" fmla="*/ 2265 h 2265"/>
                <a:gd name="T32" fmla="*/ 689 w 3504"/>
                <a:gd name="T33" fmla="*/ 2265 h 2265"/>
                <a:gd name="T34" fmla="*/ 998 w 3504"/>
                <a:gd name="T35" fmla="*/ 2265 h 2265"/>
                <a:gd name="T36" fmla="*/ 1153 w 3504"/>
                <a:gd name="T37" fmla="*/ 2214 h 2265"/>
                <a:gd name="T38" fmla="*/ 1411 w 3504"/>
                <a:gd name="T39" fmla="*/ 2214 h 2265"/>
                <a:gd name="T40" fmla="*/ 1566 w 3504"/>
                <a:gd name="T41" fmla="*/ 2265 h 2265"/>
                <a:gd name="T42" fmla="*/ 1617 w 3504"/>
                <a:gd name="T43" fmla="*/ 2265 h 2265"/>
                <a:gd name="T44" fmla="*/ 1926 w 3504"/>
                <a:gd name="T45" fmla="*/ 2265 h 2265"/>
                <a:gd name="T46" fmla="*/ 2081 w 3504"/>
                <a:gd name="T47" fmla="*/ 2214 h 2265"/>
                <a:gd name="T48" fmla="*/ 2339 w 3504"/>
                <a:gd name="T49" fmla="*/ 2214 h 2265"/>
                <a:gd name="T50" fmla="*/ 2494 w 3504"/>
                <a:gd name="T51" fmla="*/ 2265 h 2265"/>
                <a:gd name="T52" fmla="*/ 2545 w 3504"/>
                <a:gd name="T53" fmla="*/ 2265 h 2265"/>
                <a:gd name="T54" fmla="*/ 2854 w 3504"/>
                <a:gd name="T55" fmla="*/ 2265 h 2265"/>
                <a:gd name="T56" fmla="*/ 3009 w 3504"/>
                <a:gd name="T57" fmla="*/ 2214 h 2265"/>
                <a:gd name="T58" fmla="*/ 3267 w 3504"/>
                <a:gd name="T59" fmla="*/ 2214 h 2265"/>
                <a:gd name="T60" fmla="*/ 3422 w 3504"/>
                <a:gd name="T61" fmla="*/ 2265 h 2265"/>
                <a:gd name="T62" fmla="*/ 3504 w 3504"/>
                <a:gd name="T63" fmla="*/ 2142 h 2265"/>
                <a:gd name="T64" fmla="*/ 3504 w 3504"/>
                <a:gd name="T65" fmla="*/ 1987 h 2265"/>
                <a:gd name="T66" fmla="*/ 3504 w 3504"/>
                <a:gd name="T67" fmla="*/ 1935 h 2265"/>
                <a:gd name="T68" fmla="*/ 3504 w 3504"/>
                <a:gd name="T69" fmla="*/ 1626 h 2265"/>
                <a:gd name="T70" fmla="*/ 3453 w 3504"/>
                <a:gd name="T71" fmla="*/ 1471 h 2265"/>
                <a:gd name="T72" fmla="*/ 3453 w 3504"/>
                <a:gd name="T73" fmla="*/ 1214 h 2265"/>
                <a:gd name="T74" fmla="*/ 3504 w 3504"/>
                <a:gd name="T75" fmla="*/ 1059 h 2265"/>
                <a:gd name="T76" fmla="*/ 3504 w 3504"/>
                <a:gd name="T77" fmla="*/ 1007 h 2265"/>
                <a:gd name="T78" fmla="*/ 3504 w 3504"/>
                <a:gd name="T79" fmla="*/ 698 h 2265"/>
                <a:gd name="T80" fmla="*/ 3453 w 3504"/>
                <a:gd name="T81" fmla="*/ 543 h 2265"/>
                <a:gd name="T82" fmla="*/ 3453 w 3504"/>
                <a:gd name="T83" fmla="*/ 286 h 2265"/>
                <a:gd name="T84" fmla="*/ 3504 w 3504"/>
                <a:gd name="T85" fmla="*/ 131 h 2265"/>
                <a:gd name="T86" fmla="*/ 3429 w 3504"/>
                <a:gd name="T87" fmla="*/ 0 h 2265"/>
                <a:gd name="T88" fmla="*/ 3274 w 3504"/>
                <a:gd name="T89" fmla="*/ 0 h 2265"/>
                <a:gd name="T90" fmla="*/ 3222 w 3504"/>
                <a:gd name="T91" fmla="*/ 0 h 2265"/>
                <a:gd name="T92" fmla="*/ 2913 w 3504"/>
                <a:gd name="T93" fmla="*/ 0 h 2265"/>
                <a:gd name="T94" fmla="*/ 2758 w 3504"/>
                <a:gd name="T95" fmla="*/ 52 h 2265"/>
                <a:gd name="T96" fmla="*/ 2501 w 3504"/>
                <a:gd name="T97" fmla="*/ 52 h 2265"/>
                <a:gd name="T98" fmla="*/ 2346 w 3504"/>
                <a:gd name="T99" fmla="*/ 0 h 2265"/>
                <a:gd name="T100" fmla="*/ 2294 w 3504"/>
                <a:gd name="T101" fmla="*/ 0 h 2265"/>
                <a:gd name="T102" fmla="*/ 1985 w 3504"/>
                <a:gd name="T103" fmla="*/ 0 h 2265"/>
                <a:gd name="T104" fmla="*/ 1830 w 3504"/>
                <a:gd name="T105" fmla="*/ 52 h 2265"/>
                <a:gd name="T106" fmla="*/ 1573 w 3504"/>
                <a:gd name="T107" fmla="*/ 52 h 2265"/>
                <a:gd name="T108" fmla="*/ 1418 w 3504"/>
                <a:gd name="T109" fmla="*/ 0 h 2265"/>
                <a:gd name="T110" fmla="*/ 1366 w 3504"/>
                <a:gd name="T111" fmla="*/ 0 h 2265"/>
                <a:gd name="T112" fmla="*/ 1057 w 3504"/>
                <a:gd name="T113" fmla="*/ 0 h 2265"/>
                <a:gd name="T114" fmla="*/ 902 w 3504"/>
                <a:gd name="T115" fmla="*/ 52 h 2265"/>
                <a:gd name="T116" fmla="*/ 645 w 3504"/>
                <a:gd name="T117" fmla="*/ 52 h 2265"/>
                <a:gd name="T118" fmla="*/ 490 w 3504"/>
                <a:gd name="T119" fmla="*/ 0 h 2265"/>
                <a:gd name="T120" fmla="*/ 438 w 3504"/>
                <a:gd name="T121" fmla="*/ 0 h 2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04" h="2265">
                  <a:moveTo>
                    <a:pt x="129" y="0"/>
                  </a:moveTo>
                  <a:lnTo>
                    <a:pt x="129" y="52"/>
                  </a:lnTo>
                  <a:lnTo>
                    <a:pt x="52" y="52"/>
                  </a:lnTo>
                  <a:lnTo>
                    <a:pt x="52" y="67"/>
                  </a:lnTo>
                  <a:lnTo>
                    <a:pt x="0" y="67"/>
                  </a:lnTo>
                  <a:lnTo>
                    <a:pt x="0" y="0"/>
                  </a:lnTo>
                  <a:lnTo>
                    <a:pt x="129" y="0"/>
                  </a:lnTo>
                  <a:close/>
                  <a:moveTo>
                    <a:pt x="0" y="119"/>
                  </a:moveTo>
                  <a:lnTo>
                    <a:pt x="52" y="119"/>
                  </a:lnTo>
                  <a:lnTo>
                    <a:pt x="52" y="222"/>
                  </a:lnTo>
                  <a:lnTo>
                    <a:pt x="0" y="222"/>
                  </a:lnTo>
                  <a:lnTo>
                    <a:pt x="0" y="119"/>
                  </a:lnTo>
                  <a:close/>
                  <a:moveTo>
                    <a:pt x="0" y="273"/>
                  </a:moveTo>
                  <a:lnTo>
                    <a:pt x="52" y="273"/>
                  </a:lnTo>
                  <a:lnTo>
                    <a:pt x="52" y="376"/>
                  </a:lnTo>
                  <a:lnTo>
                    <a:pt x="0" y="376"/>
                  </a:lnTo>
                  <a:lnTo>
                    <a:pt x="0" y="273"/>
                  </a:lnTo>
                  <a:close/>
                  <a:moveTo>
                    <a:pt x="0" y="428"/>
                  </a:moveTo>
                  <a:lnTo>
                    <a:pt x="52" y="428"/>
                  </a:lnTo>
                  <a:lnTo>
                    <a:pt x="52" y="531"/>
                  </a:lnTo>
                  <a:lnTo>
                    <a:pt x="0" y="531"/>
                  </a:lnTo>
                  <a:lnTo>
                    <a:pt x="0" y="428"/>
                  </a:lnTo>
                  <a:close/>
                  <a:moveTo>
                    <a:pt x="0" y="583"/>
                  </a:moveTo>
                  <a:lnTo>
                    <a:pt x="52" y="583"/>
                  </a:lnTo>
                  <a:lnTo>
                    <a:pt x="52" y="686"/>
                  </a:lnTo>
                  <a:lnTo>
                    <a:pt x="0" y="686"/>
                  </a:lnTo>
                  <a:lnTo>
                    <a:pt x="0" y="583"/>
                  </a:lnTo>
                  <a:close/>
                  <a:moveTo>
                    <a:pt x="0" y="737"/>
                  </a:moveTo>
                  <a:lnTo>
                    <a:pt x="52" y="737"/>
                  </a:lnTo>
                  <a:lnTo>
                    <a:pt x="52" y="840"/>
                  </a:lnTo>
                  <a:lnTo>
                    <a:pt x="0" y="840"/>
                  </a:lnTo>
                  <a:lnTo>
                    <a:pt x="0" y="737"/>
                  </a:lnTo>
                  <a:close/>
                  <a:moveTo>
                    <a:pt x="0" y="892"/>
                  </a:moveTo>
                  <a:lnTo>
                    <a:pt x="52" y="892"/>
                  </a:lnTo>
                  <a:lnTo>
                    <a:pt x="52" y="995"/>
                  </a:lnTo>
                  <a:lnTo>
                    <a:pt x="0" y="995"/>
                  </a:lnTo>
                  <a:lnTo>
                    <a:pt x="0" y="892"/>
                  </a:lnTo>
                  <a:close/>
                  <a:moveTo>
                    <a:pt x="0" y="1047"/>
                  </a:moveTo>
                  <a:lnTo>
                    <a:pt x="52" y="1047"/>
                  </a:lnTo>
                  <a:lnTo>
                    <a:pt x="52" y="1150"/>
                  </a:lnTo>
                  <a:lnTo>
                    <a:pt x="0" y="1150"/>
                  </a:lnTo>
                  <a:lnTo>
                    <a:pt x="0" y="1047"/>
                  </a:lnTo>
                  <a:close/>
                  <a:moveTo>
                    <a:pt x="0" y="1201"/>
                  </a:moveTo>
                  <a:lnTo>
                    <a:pt x="52" y="1201"/>
                  </a:lnTo>
                  <a:lnTo>
                    <a:pt x="52" y="1304"/>
                  </a:lnTo>
                  <a:lnTo>
                    <a:pt x="0" y="1304"/>
                  </a:lnTo>
                  <a:lnTo>
                    <a:pt x="0" y="1201"/>
                  </a:lnTo>
                  <a:close/>
                  <a:moveTo>
                    <a:pt x="0" y="1356"/>
                  </a:moveTo>
                  <a:lnTo>
                    <a:pt x="52" y="1356"/>
                  </a:lnTo>
                  <a:lnTo>
                    <a:pt x="52" y="1459"/>
                  </a:lnTo>
                  <a:lnTo>
                    <a:pt x="0" y="1459"/>
                  </a:lnTo>
                  <a:lnTo>
                    <a:pt x="0" y="1356"/>
                  </a:lnTo>
                  <a:close/>
                  <a:moveTo>
                    <a:pt x="0" y="1511"/>
                  </a:moveTo>
                  <a:lnTo>
                    <a:pt x="52" y="1511"/>
                  </a:lnTo>
                  <a:lnTo>
                    <a:pt x="52" y="1614"/>
                  </a:lnTo>
                  <a:lnTo>
                    <a:pt x="0" y="1614"/>
                  </a:lnTo>
                  <a:lnTo>
                    <a:pt x="0" y="1511"/>
                  </a:lnTo>
                  <a:close/>
                  <a:moveTo>
                    <a:pt x="0" y="1665"/>
                  </a:moveTo>
                  <a:lnTo>
                    <a:pt x="52" y="1665"/>
                  </a:lnTo>
                  <a:lnTo>
                    <a:pt x="52" y="1768"/>
                  </a:lnTo>
                  <a:lnTo>
                    <a:pt x="0" y="1768"/>
                  </a:lnTo>
                  <a:lnTo>
                    <a:pt x="0" y="1665"/>
                  </a:lnTo>
                  <a:close/>
                  <a:moveTo>
                    <a:pt x="0" y="1820"/>
                  </a:moveTo>
                  <a:lnTo>
                    <a:pt x="52" y="1820"/>
                  </a:lnTo>
                  <a:lnTo>
                    <a:pt x="52" y="1923"/>
                  </a:lnTo>
                  <a:lnTo>
                    <a:pt x="0" y="1923"/>
                  </a:lnTo>
                  <a:lnTo>
                    <a:pt x="0" y="1820"/>
                  </a:lnTo>
                  <a:close/>
                  <a:moveTo>
                    <a:pt x="0" y="1975"/>
                  </a:moveTo>
                  <a:lnTo>
                    <a:pt x="52" y="1975"/>
                  </a:lnTo>
                  <a:lnTo>
                    <a:pt x="52" y="2078"/>
                  </a:lnTo>
                  <a:lnTo>
                    <a:pt x="0" y="2078"/>
                  </a:lnTo>
                  <a:lnTo>
                    <a:pt x="0" y="1975"/>
                  </a:lnTo>
                  <a:close/>
                  <a:moveTo>
                    <a:pt x="0" y="2129"/>
                  </a:moveTo>
                  <a:lnTo>
                    <a:pt x="52" y="2129"/>
                  </a:lnTo>
                  <a:lnTo>
                    <a:pt x="52" y="2232"/>
                  </a:lnTo>
                  <a:lnTo>
                    <a:pt x="0" y="2232"/>
                  </a:lnTo>
                  <a:lnTo>
                    <a:pt x="0" y="2129"/>
                  </a:lnTo>
                  <a:close/>
                  <a:moveTo>
                    <a:pt x="70" y="2265"/>
                  </a:moveTo>
                  <a:lnTo>
                    <a:pt x="70" y="2214"/>
                  </a:lnTo>
                  <a:lnTo>
                    <a:pt x="174" y="2214"/>
                  </a:lnTo>
                  <a:lnTo>
                    <a:pt x="174" y="2265"/>
                  </a:lnTo>
                  <a:lnTo>
                    <a:pt x="70" y="2265"/>
                  </a:lnTo>
                  <a:close/>
                  <a:moveTo>
                    <a:pt x="225" y="2265"/>
                  </a:moveTo>
                  <a:lnTo>
                    <a:pt x="225" y="2214"/>
                  </a:lnTo>
                  <a:lnTo>
                    <a:pt x="328" y="2214"/>
                  </a:lnTo>
                  <a:lnTo>
                    <a:pt x="328" y="2265"/>
                  </a:lnTo>
                  <a:lnTo>
                    <a:pt x="225" y="2265"/>
                  </a:lnTo>
                  <a:close/>
                  <a:moveTo>
                    <a:pt x="380" y="2265"/>
                  </a:moveTo>
                  <a:lnTo>
                    <a:pt x="380" y="2214"/>
                  </a:lnTo>
                  <a:lnTo>
                    <a:pt x="483" y="2214"/>
                  </a:lnTo>
                  <a:lnTo>
                    <a:pt x="483" y="2265"/>
                  </a:lnTo>
                  <a:lnTo>
                    <a:pt x="380" y="2265"/>
                  </a:lnTo>
                  <a:close/>
                  <a:moveTo>
                    <a:pt x="534" y="2265"/>
                  </a:moveTo>
                  <a:lnTo>
                    <a:pt x="534" y="2214"/>
                  </a:lnTo>
                  <a:lnTo>
                    <a:pt x="638" y="2214"/>
                  </a:lnTo>
                  <a:lnTo>
                    <a:pt x="638" y="2265"/>
                  </a:lnTo>
                  <a:lnTo>
                    <a:pt x="534" y="2265"/>
                  </a:lnTo>
                  <a:close/>
                  <a:moveTo>
                    <a:pt x="689" y="2265"/>
                  </a:moveTo>
                  <a:lnTo>
                    <a:pt x="689" y="2214"/>
                  </a:lnTo>
                  <a:lnTo>
                    <a:pt x="792" y="2214"/>
                  </a:lnTo>
                  <a:lnTo>
                    <a:pt x="792" y="2265"/>
                  </a:lnTo>
                  <a:lnTo>
                    <a:pt x="689" y="2265"/>
                  </a:lnTo>
                  <a:close/>
                  <a:moveTo>
                    <a:pt x="844" y="2265"/>
                  </a:moveTo>
                  <a:lnTo>
                    <a:pt x="844" y="2214"/>
                  </a:lnTo>
                  <a:lnTo>
                    <a:pt x="947" y="2214"/>
                  </a:lnTo>
                  <a:lnTo>
                    <a:pt x="947" y="2265"/>
                  </a:lnTo>
                  <a:lnTo>
                    <a:pt x="844" y="2265"/>
                  </a:lnTo>
                  <a:close/>
                  <a:moveTo>
                    <a:pt x="998" y="2265"/>
                  </a:moveTo>
                  <a:lnTo>
                    <a:pt x="998" y="2214"/>
                  </a:lnTo>
                  <a:lnTo>
                    <a:pt x="1102" y="2214"/>
                  </a:lnTo>
                  <a:lnTo>
                    <a:pt x="1102" y="2265"/>
                  </a:lnTo>
                  <a:lnTo>
                    <a:pt x="998" y="2265"/>
                  </a:lnTo>
                  <a:close/>
                  <a:moveTo>
                    <a:pt x="1153" y="2265"/>
                  </a:moveTo>
                  <a:lnTo>
                    <a:pt x="1153" y="2214"/>
                  </a:lnTo>
                  <a:lnTo>
                    <a:pt x="1256" y="2214"/>
                  </a:lnTo>
                  <a:lnTo>
                    <a:pt x="1256" y="2265"/>
                  </a:lnTo>
                  <a:lnTo>
                    <a:pt x="1153" y="2265"/>
                  </a:lnTo>
                  <a:close/>
                  <a:moveTo>
                    <a:pt x="1308" y="2265"/>
                  </a:moveTo>
                  <a:lnTo>
                    <a:pt x="1308" y="2214"/>
                  </a:lnTo>
                  <a:lnTo>
                    <a:pt x="1411" y="2214"/>
                  </a:lnTo>
                  <a:lnTo>
                    <a:pt x="1411" y="2265"/>
                  </a:lnTo>
                  <a:lnTo>
                    <a:pt x="1308" y="2265"/>
                  </a:lnTo>
                  <a:close/>
                  <a:moveTo>
                    <a:pt x="1462" y="2265"/>
                  </a:moveTo>
                  <a:lnTo>
                    <a:pt x="1462" y="2214"/>
                  </a:lnTo>
                  <a:lnTo>
                    <a:pt x="1566" y="2214"/>
                  </a:lnTo>
                  <a:lnTo>
                    <a:pt x="1566" y="2265"/>
                  </a:lnTo>
                  <a:lnTo>
                    <a:pt x="1462" y="2265"/>
                  </a:lnTo>
                  <a:close/>
                  <a:moveTo>
                    <a:pt x="1617" y="2265"/>
                  </a:moveTo>
                  <a:lnTo>
                    <a:pt x="1617" y="2214"/>
                  </a:lnTo>
                  <a:lnTo>
                    <a:pt x="1720" y="2214"/>
                  </a:lnTo>
                  <a:lnTo>
                    <a:pt x="1720" y="2265"/>
                  </a:lnTo>
                  <a:lnTo>
                    <a:pt x="1617" y="2265"/>
                  </a:lnTo>
                  <a:close/>
                  <a:moveTo>
                    <a:pt x="1772" y="2265"/>
                  </a:moveTo>
                  <a:lnTo>
                    <a:pt x="1772" y="2214"/>
                  </a:lnTo>
                  <a:lnTo>
                    <a:pt x="1875" y="2214"/>
                  </a:lnTo>
                  <a:lnTo>
                    <a:pt x="1875" y="2265"/>
                  </a:lnTo>
                  <a:lnTo>
                    <a:pt x="1772" y="2265"/>
                  </a:lnTo>
                  <a:close/>
                  <a:moveTo>
                    <a:pt x="1926" y="2265"/>
                  </a:moveTo>
                  <a:lnTo>
                    <a:pt x="1926" y="2214"/>
                  </a:lnTo>
                  <a:lnTo>
                    <a:pt x="2030" y="2214"/>
                  </a:lnTo>
                  <a:lnTo>
                    <a:pt x="2030" y="2265"/>
                  </a:lnTo>
                  <a:lnTo>
                    <a:pt x="1926" y="2265"/>
                  </a:lnTo>
                  <a:close/>
                  <a:moveTo>
                    <a:pt x="2081" y="2265"/>
                  </a:moveTo>
                  <a:lnTo>
                    <a:pt x="2081" y="2214"/>
                  </a:lnTo>
                  <a:lnTo>
                    <a:pt x="2184" y="2214"/>
                  </a:lnTo>
                  <a:lnTo>
                    <a:pt x="2184" y="2265"/>
                  </a:lnTo>
                  <a:lnTo>
                    <a:pt x="2081" y="2265"/>
                  </a:lnTo>
                  <a:close/>
                  <a:moveTo>
                    <a:pt x="2236" y="2265"/>
                  </a:moveTo>
                  <a:lnTo>
                    <a:pt x="2236" y="2214"/>
                  </a:lnTo>
                  <a:lnTo>
                    <a:pt x="2339" y="2214"/>
                  </a:lnTo>
                  <a:lnTo>
                    <a:pt x="2339" y="2265"/>
                  </a:lnTo>
                  <a:lnTo>
                    <a:pt x="2236" y="2265"/>
                  </a:lnTo>
                  <a:close/>
                  <a:moveTo>
                    <a:pt x="2390" y="2265"/>
                  </a:moveTo>
                  <a:lnTo>
                    <a:pt x="2390" y="2214"/>
                  </a:lnTo>
                  <a:lnTo>
                    <a:pt x="2494" y="2214"/>
                  </a:lnTo>
                  <a:lnTo>
                    <a:pt x="2494" y="2265"/>
                  </a:lnTo>
                  <a:lnTo>
                    <a:pt x="2390" y="2265"/>
                  </a:lnTo>
                  <a:close/>
                  <a:moveTo>
                    <a:pt x="2545" y="2265"/>
                  </a:moveTo>
                  <a:lnTo>
                    <a:pt x="2545" y="2214"/>
                  </a:lnTo>
                  <a:lnTo>
                    <a:pt x="2648" y="2214"/>
                  </a:lnTo>
                  <a:lnTo>
                    <a:pt x="2648" y="2265"/>
                  </a:lnTo>
                  <a:lnTo>
                    <a:pt x="2545" y="2265"/>
                  </a:lnTo>
                  <a:close/>
                  <a:moveTo>
                    <a:pt x="2700" y="2265"/>
                  </a:moveTo>
                  <a:lnTo>
                    <a:pt x="2700" y="2214"/>
                  </a:lnTo>
                  <a:lnTo>
                    <a:pt x="2803" y="2214"/>
                  </a:lnTo>
                  <a:lnTo>
                    <a:pt x="2803" y="2265"/>
                  </a:lnTo>
                  <a:lnTo>
                    <a:pt x="2700" y="2265"/>
                  </a:lnTo>
                  <a:close/>
                  <a:moveTo>
                    <a:pt x="2854" y="2265"/>
                  </a:moveTo>
                  <a:lnTo>
                    <a:pt x="2854" y="2214"/>
                  </a:lnTo>
                  <a:lnTo>
                    <a:pt x="2958" y="2214"/>
                  </a:lnTo>
                  <a:lnTo>
                    <a:pt x="2958" y="2265"/>
                  </a:lnTo>
                  <a:lnTo>
                    <a:pt x="2854" y="2265"/>
                  </a:lnTo>
                  <a:close/>
                  <a:moveTo>
                    <a:pt x="3009" y="2265"/>
                  </a:moveTo>
                  <a:lnTo>
                    <a:pt x="3009" y="2214"/>
                  </a:lnTo>
                  <a:lnTo>
                    <a:pt x="3112" y="2214"/>
                  </a:lnTo>
                  <a:lnTo>
                    <a:pt x="3112" y="2265"/>
                  </a:lnTo>
                  <a:lnTo>
                    <a:pt x="3009" y="2265"/>
                  </a:lnTo>
                  <a:close/>
                  <a:moveTo>
                    <a:pt x="3164" y="2265"/>
                  </a:moveTo>
                  <a:lnTo>
                    <a:pt x="3164" y="2214"/>
                  </a:lnTo>
                  <a:lnTo>
                    <a:pt x="3267" y="2214"/>
                  </a:lnTo>
                  <a:lnTo>
                    <a:pt x="3267" y="2265"/>
                  </a:lnTo>
                  <a:lnTo>
                    <a:pt x="3164" y="2265"/>
                  </a:lnTo>
                  <a:close/>
                  <a:moveTo>
                    <a:pt x="3318" y="2265"/>
                  </a:moveTo>
                  <a:lnTo>
                    <a:pt x="3318" y="2214"/>
                  </a:lnTo>
                  <a:lnTo>
                    <a:pt x="3422" y="2214"/>
                  </a:lnTo>
                  <a:lnTo>
                    <a:pt x="3422" y="2265"/>
                  </a:lnTo>
                  <a:lnTo>
                    <a:pt x="3318" y="2265"/>
                  </a:lnTo>
                  <a:close/>
                  <a:moveTo>
                    <a:pt x="3473" y="2265"/>
                  </a:moveTo>
                  <a:lnTo>
                    <a:pt x="3473" y="2260"/>
                  </a:lnTo>
                  <a:lnTo>
                    <a:pt x="3453" y="2240"/>
                  </a:lnTo>
                  <a:lnTo>
                    <a:pt x="3453" y="2142"/>
                  </a:lnTo>
                  <a:lnTo>
                    <a:pt x="3504" y="2142"/>
                  </a:lnTo>
                  <a:lnTo>
                    <a:pt x="3504" y="2265"/>
                  </a:lnTo>
                  <a:lnTo>
                    <a:pt x="3473" y="2265"/>
                  </a:lnTo>
                  <a:close/>
                  <a:moveTo>
                    <a:pt x="3504" y="2090"/>
                  </a:moveTo>
                  <a:lnTo>
                    <a:pt x="3453" y="2090"/>
                  </a:lnTo>
                  <a:lnTo>
                    <a:pt x="3453" y="1987"/>
                  </a:lnTo>
                  <a:lnTo>
                    <a:pt x="3504" y="1987"/>
                  </a:lnTo>
                  <a:lnTo>
                    <a:pt x="3504" y="2090"/>
                  </a:lnTo>
                  <a:close/>
                  <a:moveTo>
                    <a:pt x="3504" y="1935"/>
                  </a:moveTo>
                  <a:lnTo>
                    <a:pt x="3453" y="1935"/>
                  </a:lnTo>
                  <a:lnTo>
                    <a:pt x="3453" y="1832"/>
                  </a:lnTo>
                  <a:lnTo>
                    <a:pt x="3504" y="1832"/>
                  </a:lnTo>
                  <a:lnTo>
                    <a:pt x="3504" y="1935"/>
                  </a:lnTo>
                  <a:close/>
                  <a:moveTo>
                    <a:pt x="3504" y="1781"/>
                  </a:moveTo>
                  <a:lnTo>
                    <a:pt x="3453" y="1781"/>
                  </a:lnTo>
                  <a:lnTo>
                    <a:pt x="3453" y="1678"/>
                  </a:lnTo>
                  <a:lnTo>
                    <a:pt x="3504" y="1678"/>
                  </a:lnTo>
                  <a:lnTo>
                    <a:pt x="3504" y="1781"/>
                  </a:lnTo>
                  <a:close/>
                  <a:moveTo>
                    <a:pt x="3504" y="1626"/>
                  </a:moveTo>
                  <a:lnTo>
                    <a:pt x="3453" y="1626"/>
                  </a:lnTo>
                  <a:lnTo>
                    <a:pt x="3453" y="1523"/>
                  </a:lnTo>
                  <a:lnTo>
                    <a:pt x="3504" y="1523"/>
                  </a:lnTo>
                  <a:lnTo>
                    <a:pt x="3504" y="1626"/>
                  </a:lnTo>
                  <a:close/>
                  <a:moveTo>
                    <a:pt x="3504" y="1471"/>
                  </a:moveTo>
                  <a:lnTo>
                    <a:pt x="3453" y="1471"/>
                  </a:lnTo>
                  <a:lnTo>
                    <a:pt x="3453" y="1368"/>
                  </a:lnTo>
                  <a:lnTo>
                    <a:pt x="3504" y="1368"/>
                  </a:lnTo>
                  <a:lnTo>
                    <a:pt x="3504" y="1471"/>
                  </a:lnTo>
                  <a:close/>
                  <a:moveTo>
                    <a:pt x="3504" y="1317"/>
                  </a:moveTo>
                  <a:lnTo>
                    <a:pt x="3453" y="1317"/>
                  </a:lnTo>
                  <a:lnTo>
                    <a:pt x="3453" y="1214"/>
                  </a:lnTo>
                  <a:lnTo>
                    <a:pt x="3504" y="1214"/>
                  </a:lnTo>
                  <a:lnTo>
                    <a:pt x="3504" y="1317"/>
                  </a:lnTo>
                  <a:close/>
                  <a:moveTo>
                    <a:pt x="3504" y="1162"/>
                  </a:moveTo>
                  <a:lnTo>
                    <a:pt x="3453" y="1162"/>
                  </a:lnTo>
                  <a:lnTo>
                    <a:pt x="3453" y="1059"/>
                  </a:lnTo>
                  <a:lnTo>
                    <a:pt x="3504" y="1059"/>
                  </a:lnTo>
                  <a:lnTo>
                    <a:pt x="3504" y="1162"/>
                  </a:lnTo>
                  <a:close/>
                  <a:moveTo>
                    <a:pt x="3504" y="1007"/>
                  </a:moveTo>
                  <a:lnTo>
                    <a:pt x="3453" y="1007"/>
                  </a:lnTo>
                  <a:lnTo>
                    <a:pt x="3453" y="904"/>
                  </a:lnTo>
                  <a:lnTo>
                    <a:pt x="3504" y="904"/>
                  </a:lnTo>
                  <a:lnTo>
                    <a:pt x="3504" y="1007"/>
                  </a:lnTo>
                  <a:close/>
                  <a:moveTo>
                    <a:pt x="3504" y="853"/>
                  </a:moveTo>
                  <a:lnTo>
                    <a:pt x="3453" y="853"/>
                  </a:lnTo>
                  <a:lnTo>
                    <a:pt x="3453" y="750"/>
                  </a:lnTo>
                  <a:lnTo>
                    <a:pt x="3504" y="750"/>
                  </a:lnTo>
                  <a:lnTo>
                    <a:pt x="3504" y="853"/>
                  </a:lnTo>
                  <a:close/>
                  <a:moveTo>
                    <a:pt x="3504" y="698"/>
                  </a:moveTo>
                  <a:lnTo>
                    <a:pt x="3453" y="698"/>
                  </a:lnTo>
                  <a:lnTo>
                    <a:pt x="3453" y="595"/>
                  </a:lnTo>
                  <a:lnTo>
                    <a:pt x="3504" y="595"/>
                  </a:lnTo>
                  <a:lnTo>
                    <a:pt x="3504" y="698"/>
                  </a:lnTo>
                  <a:close/>
                  <a:moveTo>
                    <a:pt x="3504" y="543"/>
                  </a:moveTo>
                  <a:lnTo>
                    <a:pt x="3453" y="543"/>
                  </a:lnTo>
                  <a:lnTo>
                    <a:pt x="3453" y="440"/>
                  </a:lnTo>
                  <a:lnTo>
                    <a:pt x="3504" y="440"/>
                  </a:lnTo>
                  <a:lnTo>
                    <a:pt x="3504" y="543"/>
                  </a:lnTo>
                  <a:close/>
                  <a:moveTo>
                    <a:pt x="3504" y="389"/>
                  </a:moveTo>
                  <a:lnTo>
                    <a:pt x="3453" y="389"/>
                  </a:lnTo>
                  <a:lnTo>
                    <a:pt x="3453" y="286"/>
                  </a:lnTo>
                  <a:lnTo>
                    <a:pt x="3504" y="286"/>
                  </a:lnTo>
                  <a:lnTo>
                    <a:pt x="3504" y="389"/>
                  </a:lnTo>
                  <a:close/>
                  <a:moveTo>
                    <a:pt x="3504" y="234"/>
                  </a:moveTo>
                  <a:lnTo>
                    <a:pt x="3453" y="234"/>
                  </a:lnTo>
                  <a:lnTo>
                    <a:pt x="3453" y="131"/>
                  </a:lnTo>
                  <a:lnTo>
                    <a:pt x="3504" y="131"/>
                  </a:lnTo>
                  <a:lnTo>
                    <a:pt x="3504" y="234"/>
                  </a:lnTo>
                  <a:close/>
                  <a:moveTo>
                    <a:pt x="3504" y="79"/>
                  </a:moveTo>
                  <a:lnTo>
                    <a:pt x="3453" y="79"/>
                  </a:lnTo>
                  <a:lnTo>
                    <a:pt x="3453" y="52"/>
                  </a:lnTo>
                  <a:lnTo>
                    <a:pt x="3429" y="52"/>
                  </a:lnTo>
                  <a:lnTo>
                    <a:pt x="3429" y="0"/>
                  </a:lnTo>
                  <a:lnTo>
                    <a:pt x="3504" y="0"/>
                  </a:lnTo>
                  <a:lnTo>
                    <a:pt x="3504" y="79"/>
                  </a:lnTo>
                  <a:close/>
                  <a:moveTo>
                    <a:pt x="3377" y="0"/>
                  </a:moveTo>
                  <a:lnTo>
                    <a:pt x="3377" y="52"/>
                  </a:lnTo>
                  <a:lnTo>
                    <a:pt x="3274" y="52"/>
                  </a:lnTo>
                  <a:lnTo>
                    <a:pt x="3274" y="0"/>
                  </a:lnTo>
                  <a:lnTo>
                    <a:pt x="3377" y="0"/>
                  </a:lnTo>
                  <a:close/>
                  <a:moveTo>
                    <a:pt x="3222" y="0"/>
                  </a:moveTo>
                  <a:lnTo>
                    <a:pt x="3222" y="52"/>
                  </a:lnTo>
                  <a:lnTo>
                    <a:pt x="3119" y="52"/>
                  </a:lnTo>
                  <a:lnTo>
                    <a:pt x="3119" y="0"/>
                  </a:lnTo>
                  <a:lnTo>
                    <a:pt x="3222" y="0"/>
                  </a:lnTo>
                  <a:close/>
                  <a:moveTo>
                    <a:pt x="3068" y="0"/>
                  </a:moveTo>
                  <a:lnTo>
                    <a:pt x="3068" y="52"/>
                  </a:lnTo>
                  <a:lnTo>
                    <a:pt x="2965" y="52"/>
                  </a:lnTo>
                  <a:lnTo>
                    <a:pt x="2965" y="0"/>
                  </a:lnTo>
                  <a:lnTo>
                    <a:pt x="3068" y="0"/>
                  </a:lnTo>
                  <a:close/>
                  <a:moveTo>
                    <a:pt x="2913" y="0"/>
                  </a:moveTo>
                  <a:lnTo>
                    <a:pt x="2913" y="52"/>
                  </a:lnTo>
                  <a:lnTo>
                    <a:pt x="2810" y="52"/>
                  </a:lnTo>
                  <a:lnTo>
                    <a:pt x="2810" y="0"/>
                  </a:lnTo>
                  <a:lnTo>
                    <a:pt x="2913" y="0"/>
                  </a:lnTo>
                  <a:close/>
                  <a:moveTo>
                    <a:pt x="2758" y="0"/>
                  </a:moveTo>
                  <a:lnTo>
                    <a:pt x="2758" y="52"/>
                  </a:lnTo>
                  <a:lnTo>
                    <a:pt x="2655" y="52"/>
                  </a:lnTo>
                  <a:lnTo>
                    <a:pt x="2655" y="0"/>
                  </a:lnTo>
                  <a:lnTo>
                    <a:pt x="2758" y="0"/>
                  </a:lnTo>
                  <a:close/>
                  <a:moveTo>
                    <a:pt x="2604" y="0"/>
                  </a:moveTo>
                  <a:lnTo>
                    <a:pt x="2604" y="52"/>
                  </a:lnTo>
                  <a:lnTo>
                    <a:pt x="2501" y="52"/>
                  </a:lnTo>
                  <a:lnTo>
                    <a:pt x="2501" y="0"/>
                  </a:lnTo>
                  <a:lnTo>
                    <a:pt x="2604" y="0"/>
                  </a:lnTo>
                  <a:close/>
                  <a:moveTo>
                    <a:pt x="2449" y="0"/>
                  </a:moveTo>
                  <a:lnTo>
                    <a:pt x="2449" y="52"/>
                  </a:lnTo>
                  <a:lnTo>
                    <a:pt x="2346" y="52"/>
                  </a:lnTo>
                  <a:lnTo>
                    <a:pt x="2346" y="0"/>
                  </a:lnTo>
                  <a:lnTo>
                    <a:pt x="2449" y="0"/>
                  </a:lnTo>
                  <a:close/>
                  <a:moveTo>
                    <a:pt x="2294" y="0"/>
                  </a:moveTo>
                  <a:lnTo>
                    <a:pt x="2294" y="52"/>
                  </a:lnTo>
                  <a:lnTo>
                    <a:pt x="2191" y="52"/>
                  </a:lnTo>
                  <a:lnTo>
                    <a:pt x="2191" y="0"/>
                  </a:lnTo>
                  <a:lnTo>
                    <a:pt x="2294" y="0"/>
                  </a:lnTo>
                  <a:close/>
                  <a:moveTo>
                    <a:pt x="2140" y="0"/>
                  </a:moveTo>
                  <a:lnTo>
                    <a:pt x="2140" y="52"/>
                  </a:lnTo>
                  <a:lnTo>
                    <a:pt x="2037" y="52"/>
                  </a:lnTo>
                  <a:lnTo>
                    <a:pt x="2037" y="0"/>
                  </a:lnTo>
                  <a:lnTo>
                    <a:pt x="2140" y="0"/>
                  </a:lnTo>
                  <a:close/>
                  <a:moveTo>
                    <a:pt x="1985" y="0"/>
                  </a:moveTo>
                  <a:lnTo>
                    <a:pt x="1985" y="52"/>
                  </a:lnTo>
                  <a:lnTo>
                    <a:pt x="1882" y="52"/>
                  </a:lnTo>
                  <a:lnTo>
                    <a:pt x="1882" y="0"/>
                  </a:lnTo>
                  <a:lnTo>
                    <a:pt x="1985" y="0"/>
                  </a:lnTo>
                  <a:close/>
                  <a:moveTo>
                    <a:pt x="1830" y="0"/>
                  </a:moveTo>
                  <a:lnTo>
                    <a:pt x="1830" y="52"/>
                  </a:lnTo>
                  <a:lnTo>
                    <a:pt x="1727" y="52"/>
                  </a:lnTo>
                  <a:lnTo>
                    <a:pt x="1727" y="0"/>
                  </a:lnTo>
                  <a:lnTo>
                    <a:pt x="1830" y="0"/>
                  </a:lnTo>
                  <a:close/>
                  <a:moveTo>
                    <a:pt x="1676" y="0"/>
                  </a:moveTo>
                  <a:lnTo>
                    <a:pt x="1676" y="52"/>
                  </a:lnTo>
                  <a:lnTo>
                    <a:pt x="1573" y="52"/>
                  </a:lnTo>
                  <a:lnTo>
                    <a:pt x="1573" y="0"/>
                  </a:lnTo>
                  <a:lnTo>
                    <a:pt x="1676" y="0"/>
                  </a:lnTo>
                  <a:close/>
                  <a:moveTo>
                    <a:pt x="1521" y="0"/>
                  </a:moveTo>
                  <a:lnTo>
                    <a:pt x="1521" y="52"/>
                  </a:lnTo>
                  <a:lnTo>
                    <a:pt x="1418" y="52"/>
                  </a:lnTo>
                  <a:lnTo>
                    <a:pt x="1418" y="0"/>
                  </a:lnTo>
                  <a:lnTo>
                    <a:pt x="1521" y="0"/>
                  </a:lnTo>
                  <a:close/>
                  <a:moveTo>
                    <a:pt x="1366" y="0"/>
                  </a:moveTo>
                  <a:lnTo>
                    <a:pt x="1366" y="52"/>
                  </a:lnTo>
                  <a:lnTo>
                    <a:pt x="1263" y="52"/>
                  </a:lnTo>
                  <a:lnTo>
                    <a:pt x="1263" y="0"/>
                  </a:lnTo>
                  <a:lnTo>
                    <a:pt x="1366" y="0"/>
                  </a:lnTo>
                  <a:close/>
                  <a:moveTo>
                    <a:pt x="1212" y="0"/>
                  </a:moveTo>
                  <a:lnTo>
                    <a:pt x="1212" y="52"/>
                  </a:lnTo>
                  <a:lnTo>
                    <a:pt x="1109" y="52"/>
                  </a:lnTo>
                  <a:lnTo>
                    <a:pt x="1109" y="0"/>
                  </a:lnTo>
                  <a:lnTo>
                    <a:pt x="1212" y="0"/>
                  </a:lnTo>
                  <a:close/>
                  <a:moveTo>
                    <a:pt x="1057" y="0"/>
                  </a:moveTo>
                  <a:lnTo>
                    <a:pt x="1057" y="52"/>
                  </a:lnTo>
                  <a:lnTo>
                    <a:pt x="954" y="52"/>
                  </a:lnTo>
                  <a:lnTo>
                    <a:pt x="954" y="0"/>
                  </a:lnTo>
                  <a:lnTo>
                    <a:pt x="1057" y="0"/>
                  </a:lnTo>
                  <a:close/>
                  <a:moveTo>
                    <a:pt x="902" y="0"/>
                  </a:moveTo>
                  <a:lnTo>
                    <a:pt x="902" y="52"/>
                  </a:lnTo>
                  <a:lnTo>
                    <a:pt x="799" y="52"/>
                  </a:lnTo>
                  <a:lnTo>
                    <a:pt x="799" y="0"/>
                  </a:lnTo>
                  <a:lnTo>
                    <a:pt x="902" y="0"/>
                  </a:lnTo>
                  <a:close/>
                  <a:moveTo>
                    <a:pt x="748" y="0"/>
                  </a:moveTo>
                  <a:lnTo>
                    <a:pt x="748" y="52"/>
                  </a:lnTo>
                  <a:lnTo>
                    <a:pt x="645" y="52"/>
                  </a:lnTo>
                  <a:lnTo>
                    <a:pt x="645" y="0"/>
                  </a:lnTo>
                  <a:lnTo>
                    <a:pt x="748" y="0"/>
                  </a:lnTo>
                  <a:close/>
                  <a:moveTo>
                    <a:pt x="593" y="0"/>
                  </a:moveTo>
                  <a:lnTo>
                    <a:pt x="593" y="52"/>
                  </a:lnTo>
                  <a:lnTo>
                    <a:pt x="490" y="52"/>
                  </a:lnTo>
                  <a:lnTo>
                    <a:pt x="490" y="0"/>
                  </a:lnTo>
                  <a:lnTo>
                    <a:pt x="593" y="0"/>
                  </a:lnTo>
                  <a:close/>
                  <a:moveTo>
                    <a:pt x="438" y="0"/>
                  </a:moveTo>
                  <a:lnTo>
                    <a:pt x="438" y="52"/>
                  </a:lnTo>
                  <a:lnTo>
                    <a:pt x="335" y="52"/>
                  </a:lnTo>
                  <a:lnTo>
                    <a:pt x="335" y="0"/>
                  </a:lnTo>
                  <a:lnTo>
                    <a:pt x="438" y="0"/>
                  </a:lnTo>
                  <a:close/>
                  <a:moveTo>
                    <a:pt x="284" y="0"/>
                  </a:moveTo>
                  <a:lnTo>
                    <a:pt x="284" y="52"/>
                  </a:lnTo>
                  <a:lnTo>
                    <a:pt x="181" y="52"/>
                  </a:lnTo>
                  <a:lnTo>
                    <a:pt x="181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A6A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53" name="Freeform 53"/>
            <p:cNvSpPr>
              <a:spLocks noEditPoints="1"/>
            </p:cNvSpPr>
            <p:nvPr/>
          </p:nvSpPr>
          <p:spPr bwMode="auto">
            <a:xfrm>
              <a:off x="889000" y="914400"/>
              <a:ext cx="930275" cy="433388"/>
            </a:xfrm>
            <a:custGeom>
              <a:avLst/>
              <a:gdLst>
                <a:gd name="T0" fmla="*/ 741 w 2586"/>
                <a:gd name="T1" fmla="*/ 0 h 1202"/>
                <a:gd name="T2" fmla="*/ 1112 w 2586"/>
                <a:gd name="T3" fmla="*/ 204 h 1202"/>
                <a:gd name="T4" fmla="*/ 863 w 2586"/>
                <a:gd name="T5" fmla="*/ 449 h 1202"/>
                <a:gd name="T6" fmla="*/ 988 w 2586"/>
                <a:gd name="T7" fmla="*/ 236 h 1202"/>
                <a:gd name="T8" fmla="*/ 988 w 2586"/>
                <a:gd name="T9" fmla="*/ 416 h 1202"/>
                <a:gd name="T10" fmla="*/ 1373 w 2586"/>
                <a:gd name="T11" fmla="*/ 157 h 1202"/>
                <a:gd name="T12" fmla="*/ 1556 w 2586"/>
                <a:gd name="T13" fmla="*/ 501 h 1202"/>
                <a:gd name="T14" fmla="*/ 1224 w 2586"/>
                <a:gd name="T15" fmla="*/ 530 h 1202"/>
                <a:gd name="T16" fmla="*/ 1444 w 2586"/>
                <a:gd name="T17" fmla="*/ 559 h 1202"/>
                <a:gd name="T18" fmla="*/ 1260 w 2586"/>
                <a:gd name="T19" fmla="*/ 449 h 1202"/>
                <a:gd name="T20" fmla="*/ 1388 w 2586"/>
                <a:gd name="T21" fmla="*/ 236 h 1202"/>
                <a:gd name="T22" fmla="*/ 1388 w 2586"/>
                <a:gd name="T23" fmla="*/ 417 h 1202"/>
                <a:gd name="T24" fmla="*/ 1444 w 2586"/>
                <a:gd name="T25" fmla="*/ 258 h 1202"/>
                <a:gd name="T26" fmla="*/ 1921 w 2586"/>
                <a:gd name="T27" fmla="*/ 204 h 1202"/>
                <a:gd name="T28" fmla="*/ 1673 w 2586"/>
                <a:gd name="T29" fmla="*/ 449 h 1202"/>
                <a:gd name="T30" fmla="*/ 1797 w 2586"/>
                <a:gd name="T31" fmla="*/ 236 h 1202"/>
                <a:gd name="T32" fmla="*/ 1797 w 2586"/>
                <a:gd name="T33" fmla="*/ 416 h 1202"/>
                <a:gd name="T34" fmla="*/ 321 w 2586"/>
                <a:gd name="T35" fmla="*/ 908 h 1202"/>
                <a:gd name="T36" fmla="*/ 225 w 2586"/>
                <a:gd name="T37" fmla="*/ 938 h 1202"/>
                <a:gd name="T38" fmla="*/ 46 w 2586"/>
                <a:gd name="T39" fmla="*/ 1002 h 1202"/>
                <a:gd name="T40" fmla="*/ 279 w 2586"/>
                <a:gd name="T41" fmla="*/ 753 h 1202"/>
                <a:gd name="T42" fmla="*/ 117 w 2586"/>
                <a:gd name="T43" fmla="*/ 799 h 1202"/>
                <a:gd name="T44" fmla="*/ 165 w 2586"/>
                <a:gd name="T45" fmla="*/ 782 h 1202"/>
                <a:gd name="T46" fmla="*/ 892 w 2586"/>
                <a:gd name="T47" fmla="*/ 1041 h 1202"/>
                <a:gd name="T48" fmla="*/ 746 w 2586"/>
                <a:gd name="T49" fmla="*/ 795 h 1202"/>
                <a:gd name="T50" fmla="*/ 597 w 2586"/>
                <a:gd name="T51" fmla="*/ 1041 h 1202"/>
                <a:gd name="T52" fmla="*/ 502 w 2586"/>
                <a:gd name="T53" fmla="*/ 813 h 1202"/>
                <a:gd name="T54" fmla="*/ 394 w 2586"/>
                <a:gd name="T55" fmla="*/ 716 h 1202"/>
                <a:gd name="T56" fmla="*/ 668 w 2586"/>
                <a:gd name="T57" fmla="*/ 761 h 1202"/>
                <a:gd name="T58" fmla="*/ 1320 w 2586"/>
                <a:gd name="T59" fmla="*/ 879 h 1202"/>
                <a:gd name="T60" fmla="*/ 1071 w 2586"/>
                <a:gd name="T61" fmla="*/ 1202 h 1202"/>
                <a:gd name="T62" fmla="*/ 1066 w 2586"/>
                <a:gd name="T63" fmla="*/ 750 h 1202"/>
                <a:gd name="T64" fmla="*/ 1071 w 2586"/>
                <a:gd name="T65" fmla="*/ 872 h 1202"/>
                <a:gd name="T66" fmla="*/ 1205 w 2586"/>
                <a:gd name="T67" fmla="*/ 946 h 1202"/>
                <a:gd name="T68" fmla="*/ 1571 w 2586"/>
                <a:gd name="T69" fmla="*/ 713 h 1202"/>
                <a:gd name="T70" fmla="*/ 1484 w 2586"/>
                <a:gd name="T71" fmla="*/ 1041 h 1202"/>
                <a:gd name="T72" fmla="*/ 1481 w 2586"/>
                <a:gd name="T73" fmla="*/ 753 h 1202"/>
                <a:gd name="T74" fmla="*/ 1728 w 2586"/>
                <a:gd name="T75" fmla="*/ 956 h 1202"/>
                <a:gd name="T76" fmla="*/ 1879 w 2586"/>
                <a:gd name="T77" fmla="*/ 1019 h 1202"/>
                <a:gd name="T78" fmla="*/ 1658 w 2586"/>
                <a:gd name="T79" fmla="*/ 755 h 1202"/>
                <a:gd name="T80" fmla="*/ 1932 w 2586"/>
                <a:gd name="T81" fmla="*/ 908 h 1202"/>
                <a:gd name="T82" fmla="*/ 1840 w 2586"/>
                <a:gd name="T83" fmla="*/ 847 h 1202"/>
                <a:gd name="T84" fmla="*/ 2210 w 2586"/>
                <a:gd name="T85" fmla="*/ 739 h 1202"/>
                <a:gd name="T86" fmla="*/ 2078 w 2586"/>
                <a:gd name="T87" fmla="*/ 808 h 1202"/>
                <a:gd name="T88" fmla="*/ 2092 w 2586"/>
                <a:gd name="T89" fmla="*/ 829 h 1202"/>
                <a:gd name="T90" fmla="*/ 2130 w 2586"/>
                <a:gd name="T91" fmla="*/ 841 h 1202"/>
                <a:gd name="T92" fmla="*/ 2218 w 2586"/>
                <a:gd name="T93" fmla="*/ 1019 h 1202"/>
                <a:gd name="T94" fmla="*/ 2073 w 2586"/>
                <a:gd name="T95" fmla="*/ 938 h 1202"/>
                <a:gd name="T96" fmla="*/ 2149 w 2586"/>
                <a:gd name="T97" fmla="*/ 927 h 1202"/>
                <a:gd name="T98" fmla="*/ 2007 w 2586"/>
                <a:gd name="T99" fmla="*/ 871 h 1202"/>
                <a:gd name="T100" fmla="*/ 2117 w 2586"/>
                <a:gd name="T101" fmla="*/ 710 h 1202"/>
                <a:gd name="T102" fmla="*/ 2586 w 2586"/>
                <a:gd name="T103" fmla="*/ 1041 h 1202"/>
                <a:gd name="T104" fmla="*/ 2335 w 2586"/>
                <a:gd name="T105" fmla="*/ 1023 h 1202"/>
                <a:gd name="T106" fmla="*/ 2494 w 2586"/>
                <a:gd name="T107" fmla="*/ 838 h 1202"/>
                <a:gd name="T108" fmla="*/ 2315 w 2586"/>
                <a:gd name="T109" fmla="*/ 826 h 1202"/>
                <a:gd name="T110" fmla="*/ 2445 w 2586"/>
                <a:gd name="T111" fmla="*/ 914 h 1202"/>
                <a:gd name="T112" fmla="*/ 2494 w 2586"/>
                <a:gd name="T113" fmla="*/ 924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86" h="1202">
                  <a:moveTo>
                    <a:pt x="741" y="489"/>
                  </a:moveTo>
                  <a:lnTo>
                    <a:pt x="649" y="489"/>
                  </a:lnTo>
                  <a:lnTo>
                    <a:pt x="649" y="0"/>
                  </a:lnTo>
                  <a:lnTo>
                    <a:pt x="741" y="0"/>
                  </a:lnTo>
                  <a:lnTo>
                    <a:pt x="741" y="489"/>
                  </a:lnTo>
                  <a:close/>
                  <a:moveTo>
                    <a:pt x="863" y="204"/>
                  </a:moveTo>
                  <a:cubicBezTo>
                    <a:pt x="896" y="173"/>
                    <a:pt x="937" y="157"/>
                    <a:pt x="988" y="157"/>
                  </a:cubicBezTo>
                  <a:cubicBezTo>
                    <a:pt x="1038" y="157"/>
                    <a:pt x="1079" y="173"/>
                    <a:pt x="1112" y="204"/>
                  </a:cubicBezTo>
                  <a:cubicBezTo>
                    <a:pt x="1144" y="235"/>
                    <a:pt x="1161" y="276"/>
                    <a:pt x="1161" y="326"/>
                  </a:cubicBezTo>
                  <a:cubicBezTo>
                    <a:pt x="1161" y="377"/>
                    <a:pt x="1144" y="417"/>
                    <a:pt x="1112" y="449"/>
                  </a:cubicBezTo>
                  <a:cubicBezTo>
                    <a:pt x="1079" y="480"/>
                    <a:pt x="1038" y="496"/>
                    <a:pt x="988" y="496"/>
                  </a:cubicBezTo>
                  <a:cubicBezTo>
                    <a:pt x="937" y="496"/>
                    <a:pt x="896" y="480"/>
                    <a:pt x="863" y="449"/>
                  </a:cubicBezTo>
                  <a:cubicBezTo>
                    <a:pt x="831" y="417"/>
                    <a:pt x="815" y="377"/>
                    <a:pt x="815" y="326"/>
                  </a:cubicBezTo>
                  <a:cubicBezTo>
                    <a:pt x="815" y="276"/>
                    <a:pt x="831" y="235"/>
                    <a:pt x="863" y="204"/>
                  </a:cubicBezTo>
                  <a:close/>
                  <a:moveTo>
                    <a:pt x="1046" y="260"/>
                  </a:moveTo>
                  <a:cubicBezTo>
                    <a:pt x="1031" y="244"/>
                    <a:pt x="1012" y="236"/>
                    <a:pt x="988" y="236"/>
                  </a:cubicBezTo>
                  <a:cubicBezTo>
                    <a:pt x="964" y="236"/>
                    <a:pt x="944" y="244"/>
                    <a:pt x="930" y="260"/>
                  </a:cubicBezTo>
                  <a:cubicBezTo>
                    <a:pt x="915" y="276"/>
                    <a:pt x="908" y="298"/>
                    <a:pt x="908" y="326"/>
                  </a:cubicBezTo>
                  <a:cubicBezTo>
                    <a:pt x="908" y="354"/>
                    <a:pt x="915" y="376"/>
                    <a:pt x="930" y="392"/>
                  </a:cubicBezTo>
                  <a:cubicBezTo>
                    <a:pt x="944" y="408"/>
                    <a:pt x="964" y="416"/>
                    <a:pt x="988" y="416"/>
                  </a:cubicBezTo>
                  <a:cubicBezTo>
                    <a:pt x="1012" y="416"/>
                    <a:pt x="1031" y="408"/>
                    <a:pt x="1046" y="392"/>
                  </a:cubicBezTo>
                  <a:cubicBezTo>
                    <a:pt x="1060" y="376"/>
                    <a:pt x="1068" y="354"/>
                    <a:pt x="1068" y="326"/>
                  </a:cubicBezTo>
                  <a:cubicBezTo>
                    <a:pt x="1068" y="298"/>
                    <a:pt x="1060" y="276"/>
                    <a:pt x="1046" y="260"/>
                  </a:cubicBezTo>
                  <a:close/>
                  <a:moveTo>
                    <a:pt x="1373" y="157"/>
                  </a:moveTo>
                  <a:cubicBezTo>
                    <a:pt x="1417" y="157"/>
                    <a:pt x="1450" y="170"/>
                    <a:pt x="1470" y="197"/>
                  </a:cubicBezTo>
                  <a:lnTo>
                    <a:pt x="1470" y="163"/>
                  </a:lnTo>
                  <a:lnTo>
                    <a:pt x="1556" y="163"/>
                  </a:lnTo>
                  <a:lnTo>
                    <a:pt x="1556" y="501"/>
                  </a:lnTo>
                  <a:cubicBezTo>
                    <a:pt x="1556" y="548"/>
                    <a:pt x="1541" y="585"/>
                    <a:pt x="1511" y="613"/>
                  </a:cubicBezTo>
                  <a:cubicBezTo>
                    <a:pt x="1481" y="641"/>
                    <a:pt x="1442" y="655"/>
                    <a:pt x="1392" y="655"/>
                  </a:cubicBezTo>
                  <a:cubicBezTo>
                    <a:pt x="1343" y="655"/>
                    <a:pt x="1304" y="644"/>
                    <a:pt x="1276" y="622"/>
                  </a:cubicBezTo>
                  <a:cubicBezTo>
                    <a:pt x="1248" y="599"/>
                    <a:pt x="1231" y="569"/>
                    <a:pt x="1224" y="530"/>
                  </a:cubicBezTo>
                  <a:lnTo>
                    <a:pt x="1316" y="527"/>
                  </a:lnTo>
                  <a:cubicBezTo>
                    <a:pt x="1318" y="543"/>
                    <a:pt x="1325" y="555"/>
                    <a:pt x="1338" y="564"/>
                  </a:cubicBezTo>
                  <a:cubicBezTo>
                    <a:pt x="1351" y="573"/>
                    <a:pt x="1368" y="577"/>
                    <a:pt x="1389" y="577"/>
                  </a:cubicBezTo>
                  <a:cubicBezTo>
                    <a:pt x="1412" y="577"/>
                    <a:pt x="1431" y="571"/>
                    <a:pt x="1444" y="559"/>
                  </a:cubicBezTo>
                  <a:cubicBezTo>
                    <a:pt x="1458" y="547"/>
                    <a:pt x="1465" y="530"/>
                    <a:pt x="1465" y="508"/>
                  </a:cubicBezTo>
                  <a:lnTo>
                    <a:pt x="1465" y="461"/>
                  </a:lnTo>
                  <a:cubicBezTo>
                    <a:pt x="1443" y="484"/>
                    <a:pt x="1413" y="496"/>
                    <a:pt x="1373" y="496"/>
                  </a:cubicBezTo>
                  <a:cubicBezTo>
                    <a:pt x="1327" y="496"/>
                    <a:pt x="1289" y="480"/>
                    <a:pt x="1260" y="449"/>
                  </a:cubicBezTo>
                  <a:cubicBezTo>
                    <a:pt x="1231" y="418"/>
                    <a:pt x="1216" y="377"/>
                    <a:pt x="1216" y="326"/>
                  </a:cubicBezTo>
                  <a:cubicBezTo>
                    <a:pt x="1216" y="276"/>
                    <a:pt x="1231" y="235"/>
                    <a:pt x="1260" y="204"/>
                  </a:cubicBezTo>
                  <a:cubicBezTo>
                    <a:pt x="1289" y="173"/>
                    <a:pt x="1327" y="157"/>
                    <a:pt x="1373" y="157"/>
                  </a:cubicBezTo>
                  <a:close/>
                  <a:moveTo>
                    <a:pt x="1388" y="236"/>
                  </a:moveTo>
                  <a:cubicBezTo>
                    <a:pt x="1364" y="236"/>
                    <a:pt x="1345" y="244"/>
                    <a:pt x="1331" y="260"/>
                  </a:cubicBezTo>
                  <a:cubicBezTo>
                    <a:pt x="1316" y="276"/>
                    <a:pt x="1309" y="298"/>
                    <a:pt x="1309" y="326"/>
                  </a:cubicBezTo>
                  <a:cubicBezTo>
                    <a:pt x="1309" y="355"/>
                    <a:pt x="1316" y="377"/>
                    <a:pt x="1331" y="393"/>
                  </a:cubicBezTo>
                  <a:cubicBezTo>
                    <a:pt x="1345" y="409"/>
                    <a:pt x="1364" y="417"/>
                    <a:pt x="1388" y="417"/>
                  </a:cubicBezTo>
                  <a:cubicBezTo>
                    <a:pt x="1411" y="417"/>
                    <a:pt x="1430" y="409"/>
                    <a:pt x="1444" y="395"/>
                  </a:cubicBezTo>
                  <a:cubicBezTo>
                    <a:pt x="1458" y="380"/>
                    <a:pt x="1465" y="359"/>
                    <a:pt x="1465" y="334"/>
                  </a:cubicBezTo>
                  <a:lnTo>
                    <a:pt x="1465" y="319"/>
                  </a:lnTo>
                  <a:cubicBezTo>
                    <a:pt x="1465" y="293"/>
                    <a:pt x="1458" y="273"/>
                    <a:pt x="1444" y="258"/>
                  </a:cubicBezTo>
                  <a:cubicBezTo>
                    <a:pt x="1430" y="243"/>
                    <a:pt x="1411" y="236"/>
                    <a:pt x="1388" y="236"/>
                  </a:cubicBezTo>
                  <a:close/>
                  <a:moveTo>
                    <a:pt x="1673" y="204"/>
                  </a:moveTo>
                  <a:cubicBezTo>
                    <a:pt x="1705" y="173"/>
                    <a:pt x="1747" y="157"/>
                    <a:pt x="1797" y="157"/>
                  </a:cubicBezTo>
                  <a:cubicBezTo>
                    <a:pt x="1847" y="157"/>
                    <a:pt x="1889" y="173"/>
                    <a:pt x="1921" y="204"/>
                  </a:cubicBezTo>
                  <a:cubicBezTo>
                    <a:pt x="1954" y="235"/>
                    <a:pt x="1970" y="276"/>
                    <a:pt x="1970" y="326"/>
                  </a:cubicBezTo>
                  <a:cubicBezTo>
                    <a:pt x="1970" y="377"/>
                    <a:pt x="1954" y="417"/>
                    <a:pt x="1921" y="449"/>
                  </a:cubicBezTo>
                  <a:cubicBezTo>
                    <a:pt x="1889" y="480"/>
                    <a:pt x="1847" y="496"/>
                    <a:pt x="1797" y="496"/>
                  </a:cubicBezTo>
                  <a:cubicBezTo>
                    <a:pt x="1747" y="496"/>
                    <a:pt x="1705" y="480"/>
                    <a:pt x="1673" y="449"/>
                  </a:cubicBezTo>
                  <a:cubicBezTo>
                    <a:pt x="1640" y="417"/>
                    <a:pt x="1624" y="377"/>
                    <a:pt x="1624" y="326"/>
                  </a:cubicBezTo>
                  <a:cubicBezTo>
                    <a:pt x="1624" y="276"/>
                    <a:pt x="1640" y="235"/>
                    <a:pt x="1673" y="204"/>
                  </a:cubicBezTo>
                  <a:close/>
                  <a:moveTo>
                    <a:pt x="1855" y="260"/>
                  </a:moveTo>
                  <a:cubicBezTo>
                    <a:pt x="1840" y="244"/>
                    <a:pt x="1821" y="236"/>
                    <a:pt x="1797" y="236"/>
                  </a:cubicBezTo>
                  <a:cubicBezTo>
                    <a:pt x="1773" y="236"/>
                    <a:pt x="1754" y="244"/>
                    <a:pt x="1739" y="260"/>
                  </a:cubicBezTo>
                  <a:cubicBezTo>
                    <a:pt x="1724" y="276"/>
                    <a:pt x="1717" y="298"/>
                    <a:pt x="1717" y="326"/>
                  </a:cubicBezTo>
                  <a:cubicBezTo>
                    <a:pt x="1717" y="354"/>
                    <a:pt x="1724" y="376"/>
                    <a:pt x="1739" y="392"/>
                  </a:cubicBezTo>
                  <a:cubicBezTo>
                    <a:pt x="1754" y="408"/>
                    <a:pt x="1773" y="416"/>
                    <a:pt x="1797" y="416"/>
                  </a:cubicBezTo>
                  <a:cubicBezTo>
                    <a:pt x="1821" y="416"/>
                    <a:pt x="1840" y="408"/>
                    <a:pt x="1855" y="392"/>
                  </a:cubicBezTo>
                  <a:cubicBezTo>
                    <a:pt x="1869" y="376"/>
                    <a:pt x="1877" y="354"/>
                    <a:pt x="1877" y="326"/>
                  </a:cubicBezTo>
                  <a:cubicBezTo>
                    <a:pt x="1877" y="298"/>
                    <a:pt x="1869" y="276"/>
                    <a:pt x="1855" y="260"/>
                  </a:cubicBezTo>
                  <a:close/>
                  <a:moveTo>
                    <a:pt x="321" y="908"/>
                  </a:moveTo>
                  <a:lnTo>
                    <a:pt x="98" y="908"/>
                  </a:lnTo>
                  <a:cubicBezTo>
                    <a:pt x="98" y="929"/>
                    <a:pt x="105" y="945"/>
                    <a:pt x="117" y="956"/>
                  </a:cubicBezTo>
                  <a:cubicBezTo>
                    <a:pt x="129" y="968"/>
                    <a:pt x="145" y="974"/>
                    <a:pt x="166" y="974"/>
                  </a:cubicBezTo>
                  <a:cubicBezTo>
                    <a:pt x="198" y="974"/>
                    <a:pt x="218" y="962"/>
                    <a:pt x="225" y="938"/>
                  </a:cubicBezTo>
                  <a:lnTo>
                    <a:pt x="318" y="943"/>
                  </a:lnTo>
                  <a:cubicBezTo>
                    <a:pt x="312" y="974"/>
                    <a:pt x="295" y="999"/>
                    <a:pt x="267" y="1019"/>
                  </a:cubicBezTo>
                  <a:cubicBezTo>
                    <a:pt x="239" y="1038"/>
                    <a:pt x="206" y="1048"/>
                    <a:pt x="168" y="1048"/>
                  </a:cubicBezTo>
                  <a:cubicBezTo>
                    <a:pt x="118" y="1048"/>
                    <a:pt x="77" y="1033"/>
                    <a:pt x="46" y="1002"/>
                  </a:cubicBezTo>
                  <a:cubicBezTo>
                    <a:pt x="15" y="972"/>
                    <a:pt x="0" y="931"/>
                    <a:pt x="0" y="879"/>
                  </a:cubicBezTo>
                  <a:cubicBezTo>
                    <a:pt x="0" y="827"/>
                    <a:pt x="15" y="786"/>
                    <a:pt x="46" y="755"/>
                  </a:cubicBezTo>
                  <a:cubicBezTo>
                    <a:pt x="77" y="725"/>
                    <a:pt x="116" y="710"/>
                    <a:pt x="166" y="710"/>
                  </a:cubicBezTo>
                  <a:cubicBezTo>
                    <a:pt x="213" y="710"/>
                    <a:pt x="251" y="724"/>
                    <a:pt x="279" y="753"/>
                  </a:cubicBezTo>
                  <a:cubicBezTo>
                    <a:pt x="307" y="782"/>
                    <a:pt x="321" y="821"/>
                    <a:pt x="321" y="872"/>
                  </a:cubicBezTo>
                  <a:lnTo>
                    <a:pt x="321" y="908"/>
                  </a:lnTo>
                  <a:close/>
                  <a:moveTo>
                    <a:pt x="165" y="782"/>
                  </a:moveTo>
                  <a:cubicBezTo>
                    <a:pt x="145" y="782"/>
                    <a:pt x="129" y="787"/>
                    <a:pt x="117" y="799"/>
                  </a:cubicBezTo>
                  <a:cubicBezTo>
                    <a:pt x="105" y="810"/>
                    <a:pt x="99" y="826"/>
                    <a:pt x="98" y="847"/>
                  </a:cubicBezTo>
                  <a:lnTo>
                    <a:pt x="228" y="847"/>
                  </a:lnTo>
                  <a:cubicBezTo>
                    <a:pt x="228" y="826"/>
                    <a:pt x="222" y="810"/>
                    <a:pt x="211" y="799"/>
                  </a:cubicBezTo>
                  <a:cubicBezTo>
                    <a:pt x="200" y="787"/>
                    <a:pt x="185" y="782"/>
                    <a:pt x="165" y="782"/>
                  </a:cubicBezTo>
                  <a:close/>
                  <a:moveTo>
                    <a:pt x="768" y="710"/>
                  </a:moveTo>
                  <a:cubicBezTo>
                    <a:pt x="806" y="710"/>
                    <a:pt x="836" y="722"/>
                    <a:pt x="858" y="745"/>
                  </a:cubicBezTo>
                  <a:cubicBezTo>
                    <a:pt x="880" y="769"/>
                    <a:pt x="892" y="801"/>
                    <a:pt x="892" y="842"/>
                  </a:cubicBezTo>
                  <a:lnTo>
                    <a:pt x="892" y="1041"/>
                  </a:lnTo>
                  <a:lnTo>
                    <a:pt x="800" y="1041"/>
                  </a:lnTo>
                  <a:lnTo>
                    <a:pt x="800" y="860"/>
                  </a:lnTo>
                  <a:cubicBezTo>
                    <a:pt x="800" y="839"/>
                    <a:pt x="795" y="823"/>
                    <a:pt x="786" y="812"/>
                  </a:cubicBezTo>
                  <a:cubicBezTo>
                    <a:pt x="777" y="801"/>
                    <a:pt x="763" y="795"/>
                    <a:pt x="746" y="795"/>
                  </a:cubicBezTo>
                  <a:cubicBezTo>
                    <a:pt x="730" y="795"/>
                    <a:pt x="717" y="800"/>
                    <a:pt x="707" y="810"/>
                  </a:cubicBezTo>
                  <a:cubicBezTo>
                    <a:pt x="697" y="820"/>
                    <a:pt x="691" y="833"/>
                    <a:pt x="689" y="849"/>
                  </a:cubicBezTo>
                  <a:lnTo>
                    <a:pt x="689" y="1041"/>
                  </a:lnTo>
                  <a:lnTo>
                    <a:pt x="597" y="1041"/>
                  </a:lnTo>
                  <a:lnTo>
                    <a:pt x="597" y="860"/>
                  </a:lnTo>
                  <a:cubicBezTo>
                    <a:pt x="597" y="840"/>
                    <a:pt x="593" y="824"/>
                    <a:pt x="583" y="812"/>
                  </a:cubicBezTo>
                  <a:cubicBezTo>
                    <a:pt x="574" y="801"/>
                    <a:pt x="561" y="795"/>
                    <a:pt x="544" y="795"/>
                  </a:cubicBezTo>
                  <a:cubicBezTo>
                    <a:pt x="526" y="795"/>
                    <a:pt x="512" y="801"/>
                    <a:pt x="502" y="813"/>
                  </a:cubicBezTo>
                  <a:cubicBezTo>
                    <a:pt x="491" y="825"/>
                    <a:pt x="486" y="841"/>
                    <a:pt x="486" y="861"/>
                  </a:cubicBezTo>
                  <a:lnTo>
                    <a:pt x="486" y="1041"/>
                  </a:lnTo>
                  <a:lnTo>
                    <a:pt x="394" y="1041"/>
                  </a:lnTo>
                  <a:lnTo>
                    <a:pt x="394" y="716"/>
                  </a:lnTo>
                  <a:lnTo>
                    <a:pt x="481" y="716"/>
                  </a:lnTo>
                  <a:lnTo>
                    <a:pt x="481" y="749"/>
                  </a:lnTo>
                  <a:cubicBezTo>
                    <a:pt x="498" y="723"/>
                    <a:pt x="526" y="710"/>
                    <a:pt x="566" y="710"/>
                  </a:cubicBezTo>
                  <a:cubicBezTo>
                    <a:pt x="612" y="710"/>
                    <a:pt x="646" y="727"/>
                    <a:pt x="668" y="761"/>
                  </a:cubicBezTo>
                  <a:cubicBezTo>
                    <a:pt x="690" y="727"/>
                    <a:pt x="723" y="710"/>
                    <a:pt x="768" y="710"/>
                  </a:cubicBezTo>
                  <a:close/>
                  <a:moveTo>
                    <a:pt x="1162" y="710"/>
                  </a:moveTo>
                  <a:cubicBezTo>
                    <a:pt x="1209" y="710"/>
                    <a:pt x="1247" y="725"/>
                    <a:pt x="1276" y="756"/>
                  </a:cubicBezTo>
                  <a:cubicBezTo>
                    <a:pt x="1305" y="787"/>
                    <a:pt x="1320" y="828"/>
                    <a:pt x="1320" y="879"/>
                  </a:cubicBezTo>
                  <a:cubicBezTo>
                    <a:pt x="1320" y="930"/>
                    <a:pt x="1305" y="971"/>
                    <a:pt x="1276" y="1002"/>
                  </a:cubicBezTo>
                  <a:cubicBezTo>
                    <a:pt x="1247" y="1033"/>
                    <a:pt x="1209" y="1048"/>
                    <a:pt x="1162" y="1048"/>
                  </a:cubicBezTo>
                  <a:cubicBezTo>
                    <a:pt x="1122" y="1048"/>
                    <a:pt x="1092" y="1037"/>
                    <a:pt x="1071" y="1014"/>
                  </a:cubicBezTo>
                  <a:lnTo>
                    <a:pt x="1071" y="1202"/>
                  </a:lnTo>
                  <a:lnTo>
                    <a:pt x="979" y="1202"/>
                  </a:lnTo>
                  <a:lnTo>
                    <a:pt x="979" y="716"/>
                  </a:lnTo>
                  <a:lnTo>
                    <a:pt x="1066" y="716"/>
                  </a:lnTo>
                  <a:lnTo>
                    <a:pt x="1066" y="750"/>
                  </a:lnTo>
                  <a:cubicBezTo>
                    <a:pt x="1086" y="723"/>
                    <a:pt x="1118" y="710"/>
                    <a:pt x="1162" y="710"/>
                  </a:cubicBezTo>
                  <a:close/>
                  <a:moveTo>
                    <a:pt x="1148" y="788"/>
                  </a:moveTo>
                  <a:cubicBezTo>
                    <a:pt x="1125" y="788"/>
                    <a:pt x="1106" y="796"/>
                    <a:pt x="1092" y="811"/>
                  </a:cubicBezTo>
                  <a:cubicBezTo>
                    <a:pt x="1078" y="826"/>
                    <a:pt x="1071" y="846"/>
                    <a:pt x="1071" y="872"/>
                  </a:cubicBezTo>
                  <a:lnTo>
                    <a:pt x="1071" y="887"/>
                  </a:lnTo>
                  <a:cubicBezTo>
                    <a:pt x="1071" y="912"/>
                    <a:pt x="1078" y="932"/>
                    <a:pt x="1092" y="947"/>
                  </a:cubicBezTo>
                  <a:cubicBezTo>
                    <a:pt x="1106" y="962"/>
                    <a:pt x="1125" y="970"/>
                    <a:pt x="1148" y="970"/>
                  </a:cubicBezTo>
                  <a:cubicBezTo>
                    <a:pt x="1171" y="970"/>
                    <a:pt x="1190" y="962"/>
                    <a:pt x="1205" y="946"/>
                  </a:cubicBezTo>
                  <a:cubicBezTo>
                    <a:pt x="1219" y="930"/>
                    <a:pt x="1226" y="908"/>
                    <a:pt x="1226" y="879"/>
                  </a:cubicBezTo>
                  <a:cubicBezTo>
                    <a:pt x="1226" y="851"/>
                    <a:pt x="1219" y="828"/>
                    <a:pt x="1205" y="812"/>
                  </a:cubicBezTo>
                  <a:cubicBezTo>
                    <a:pt x="1190" y="796"/>
                    <a:pt x="1171" y="788"/>
                    <a:pt x="1148" y="788"/>
                  </a:cubicBezTo>
                  <a:close/>
                  <a:moveTo>
                    <a:pt x="1571" y="713"/>
                  </a:moveTo>
                  <a:lnTo>
                    <a:pt x="1571" y="802"/>
                  </a:lnTo>
                  <a:cubicBezTo>
                    <a:pt x="1544" y="802"/>
                    <a:pt x="1523" y="808"/>
                    <a:pt x="1508" y="822"/>
                  </a:cubicBezTo>
                  <a:cubicBezTo>
                    <a:pt x="1492" y="836"/>
                    <a:pt x="1484" y="854"/>
                    <a:pt x="1484" y="877"/>
                  </a:cubicBezTo>
                  <a:lnTo>
                    <a:pt x="1484" y="1041"/>
                  </a:lnTo>
                  <a:lnTo>
                    <a:pt x="1393" y="1041"/>
                  </a:lnTo>
                  <a:lnTo>
                    <a:pt x="1393" y="716"/>
                  </a:lnTo>
                  <a:lnTo>
                    <a:pt x="1481" y="716"/>
                  </a:lnTo>
                  <a:lnTo>
                    <a:pt x="1481" y="753"/>
                  </a:lnTo>
                  <a:cubicBezTo>
                    <a:pt x="1499" y="726"/>
                    <a:pt x="1528" y="713"/>
                    <a:pt x="1571" y="713"/>
                  </a:cubicBezTo>
                  <a:close/>
                  <a:moveTo>
                    <a:pt x="1932" y="908"/>
                  </a:moveTo>
                  <a:lnTo>
                    <a:pt x="1709" y="908"/>
                  </a:lnTo>
                  <a:cubicBezTo>
                    <a:pt x="1710" y="929"/>
                    <a:pt x="1716" y="945"/>
                    <a:pt x="1728" y="956"/>
                  </a:cubicBezTo>
                  <a:cubicBezTo>
                    <a:pt x="1740" y="968"/>
                    <a:pt x="1757" y="974"/>
                    <a:pt x="1777" y="974"/>
                  </a:cubicBezTo>
                  <a:cubicBezTo>
                    <a:pt x="1810" y="974"/>
                    <a:pt x="1830" y="962"/>
                    <a:pt x="1837" y="938"/>
                  </a:cubicBezTo>
                  <a:lnTo>
                    <a:pt x="1929" y="943"/>
                  </a:lnTo>
                  <a:cubicBezTo>
                    <a:pt x="1923" y="974"/>
                    <a:pt x="1907" y="999"/>
                    <a:pt x="1879" y="1019"/>
                  </a:cubicBezTo>
                  <a:cubicBezTo>
                    <a:pt x="1851" y="1038"/>
                    <a:pt x="1818" y="1048"/>
                    <a:pt x="1780" y="1048"/>
                  </a:cubicBezTo>
                  <a:cubicBezTo>
                    <a:pt x="1729" y="1048"/>
                    <a:pt x="1689" y="1033"/>
                    <a:pt x="1658" y="1002"/>
                  </a:cubicBezTo>
                  <a:cubicBezTo>
                    <a:pt x="1627" y="972"/>
                    <a:pt x="1612" y="931"/>
                    <a:pt x="1612" y="879"/>
                  </a:cubicBezTo>
                  <a:cubicBezTo>
                    <a:pt x="1612" y="827"/>
                    <a:pt x="1627" y="786"/>
                    <a:pt x="1658" y="755"/>
                  </a:cubicBezTo>
                  <a:cubicBezTo>
                    <a:pt x="1688" y="725"/>
                    <a:pt x="1728" y="710"/>
                    <a:pt x="1777" y="710"/>
                  </a:cubicBezTo>
                  <a:cubicBezTo>
                    <a:pt x="1824" y="710"/>
                    <a:pt x="1862" y="724"/>
                    <a:pt x="1890" y="753"/>
                  </a:cubicBezTo>
                  <a:cubicBezTo>
                    <a:pt x="1918" y="782"/>
                    <a:pt x="1932" y="821"/>
                    <a:pt x="1932" y="872"/>
                  </a:cubicBezTo>
                  <a:lnTo>
                    <a:pt x="1932" y="908"/>
                  </a:lnTo>
                  <a:close/>
                  <a:moveTo>
                    <a:pt x="1776" y="782"/>
                  </a:moveTo>
                  <a:cubicBezTo>
                    <a:pt x="1757" y="782"/>
                    <a:pt x="1741" y="787"/>
                    <a:pt x="1729" y="799"/>
                  </a:cubicBezTo>
                  <a:cubicBezTo>
                    <a:pt x="1717" y="810"/>
                    <a:pt x="1710" y="826"/>
                    <a:pt x="1709" y="847"/>
                  </a:cubicBezTo>
                  <a:lnTo>
                    <a:pt x="1840" y="847"/>
                  </a:lnTo>
                  <a:cubicBezTo>
                    <a:pt x="1839" y="826"/>
                    <a:pt x="1833" y="810"/>
                    <a:pt x="1823" y="799"/>
                  </a:cubicBezTo>
                  <a:cubicBezTo>
                    <a:pt x="1812" y="787"/>
                    <a:pt x="1797" y="782"/>
                    <a:pt x="1776" y="782"/>
                  </a:cubicBezTo>
                  <a:close/>
                  <a:moveTo>
                    <a:pt x="2117" y="710"/>
                  </a:moveTo>
                  <a:cubicBezTo>
                    <a:pt x="2157" y="710"/>
                    <a:pt x="2188" y="719"/>
                    <a:pt x="2210" y="739"/>
                  </a:cubicBezTo>
                  <a:cubicBezTo>
                    <a:pt x="2233" y="758"/>
                    <a:pt x="2245" y="783"/>
                    <a:pt x="2248" y="815"/>
                  </a:cubicBezTo>
                  <a:lnTo>
                    <a:pt x="2157" y="820"/>
                  </a:lnTo>
                  <a:cubicBezTo>
                    <a:pt x="2156" y="793"/>
                    <a:pt x="2142" y="780"/>
                    <a:pt x="2116" y="780"/>
                  </a:cubicBezTo>
                  <a:cubicBezTo>
                    <a:pt x="2091" y="780"/>
                    <a:pt x="2078" y="790"/>
                    <a:pt x="2078" y="808"/>
                  </a:cubicBezTo>
                  <a:cubicBezTo>
                    <a:pt x="2078" y="810"/>
                    <a:pt x="2079" y="813"/>
                    <a:pt x="2079" y="815"/>
                  </a:cubicBezTo>
                  <a:cubicBezTo>
                    <a:pt x="2080" y="817"/>
                    <a:pt x="2080" y="819"/>
                    <a:pt x="2082" y="821"/>
                  </a:cubicBezTo>
                  <a:cubicBezTo>
                    <a:pt x="2083" y="822"/>
                    <a:pt x="2085" y="824"/>
                    <a:pt x="2086" y="825"/>
                  </a:cubicBezTo>
                  <a:cubicBezTo>
                    <a:pt x="2087" y="826"/>
                    <a:pt x="2089" y="827"/>
                    <a:pt x="2092" y="829"/>
                  </a:cubicBezTo>
                  <a:cubicBezTo>
                    <a:pt x="2095" y="830"/>
                    <a:pt x="2098" y="831"/>
                    <a:pt x="2100" y="832"/>
                  </a:cubicBezTo>
                  <a:cubicBezTo>
                    <a:pt x="2101" y="833"/>
                    <a:pt x="2104" y="834"/>
                    <a:pt x="2108" y="835"/>
                  </a:cubicBezTo>
                  <a:cubicBezTo>
                    <a:pt x="2112" y="836"/>
                    <a:pt x="2116" y="837"/>
                    <a:pt x="2118" y="838"/>
                  </a:cubicBezTo>
                  <a:cubicBezTo>
                    <a:pt x="2121" y="838"/>
                    <a:pt x="2125" y="839"/>
                    <a:pt x="2130" y="841"/>
                  </a:cubicBezTo>
                  <a:cubicBezTo>
                    <a:pt x="2135" y="842"/>
                    <a:pt x="2139" y="843"/>
                    <a:pt x="2142" y="844"/>
                  </a:cubicBezTo>
                  <a:cubicBezTo>
                    <a:pt x="2179" y="853"/>
                    <a:pt x="2207" y="865"/>
                    <a:pt x="2225" y="879"/>
                  </a:cubicBezTo>
                  <a:cubicBezTo>
                    <a:pt x="2244" y="892"/>
                    <a:pt x="2253" y="913"/>
                    <a:pt x="2253" y="940"/>
                  </a:cubicBezTo>
                  <a:cubicBezTo>
                    <a:pt x="2253" y="974"/>
                    <a:pt x="2241" y="1000"/>
                    <a:pt x="2218" y="1019"/>
                  </a:cubicBezTo>
                  <a:cubicBezTo>
                    <a:pt x="2194" y="1039"/>
                    <a:pt x="2161" y="1048"/>
                    <a:pt x="2119" y="1048"/>
                  </a:cubicBezTo>
                  <a:cubicBezTo>
                    <a:pt x="2078" y="1048"/>
                    <a:pt x="2045" y="1039"/>
                    <a:pt x="2022" y="1021"/>
                  </a:cubicBezTo>
                  <a:cubicBezTo>
                    <a:pt x="1998" y="1003"/>
                    <a:pt x="1984" y="977"/>
                    <a:pt x="1981" y="943"/>
                  </a:cubicBezTo>
                  <a:lnTo>
                    <a:pt x="2073" y="938"/>
                  </a:lnTo>
                  <a:cubicBezTo>
                    <a:pt x="2074" y="964"/>
                    <a:pt x="2090" y="978"/>
                    <a:pt x="2120" y="978"/>
                  </a:cubicBezTo>
                  <a:cubicBezTo>
                    <a:pt x="2133" y="978"/>
                    <a:pt x="2143" y="975"/>
                    <a:pt x="2150" y="970"/>
                  </a:cubicBezTo>
                  <a:cubicBezTo>
                    <a:pt x="2157" y="965"/>
                    <a:pt x="2161" y="958"/>
                    <a:pt x="2161" y="948"/>
                  </a:cubicBezTo>
                  <a:cubicBezTo>
                    <a:pt x="2161" y="939"/>
                    <a:pt x="2157" y="932"/>
                    <a:pt x="2149" y="927"/>
                  </a:cubicBezTo>
                  <a:cubicBezTo>
                    <a:pt x="2142" y="922"/>
                    <a:pt x="2126" y="917"/>
                    <a:pt x="2102" y="911"/>
                  </a:cubicBezTo>
                  <a:cubicBezTo>
                    <a:pt x="2085" y="907"/>
                    <a:pt x="2072" y="903"/>
                    <a:pt x="2062" y="900"/>
                  </a:cubicBezTo>
                  <a:cubicBezTo>
                    <a:pt x="2053" y="898"/>
                    <a:pt x="2043" y="893"/>
                    <a:pt x="2032" y="888"/>
                  </a:cubicBezTo>
                  <a:cubicBezTo>
                    <a:pt x="2020" y="883"/>
                    <a:pt x="2012" y="877"/>
                    <a:pt x="2007" y="871"/>
                  </a:cubicBezTo>
                  <a:cubicBezTo>
                    <a:pt x="2001" y="865"/>
                    <a:pt x="1997" y="857"/>
                    <a:pt x="1993" y="847"/>
                  </a:cubicBezTo>
                  <a:cubicBezTo>
                    <a:pt x="1989" y="837"/>
                    <a:pt x="1987" y="825"/>
                    <a:pt x="1987" y="812"/>
                  </a:cubicBezTo>
                  <a:cubicBezTo>
                    <a:pt x="1987" y="781"/>
                    <a:pt x="1998" y="756"/>
                    <a:pt x="2021" y="737"/>
                  </a:cubicBezTo>
                  <a:cubicBezTo>
                    <a:pt x="2044" y="719"/>
                    <a:pt x="2076" y="710"/>
                    <a:pt x="2117" y="710"/>
                  </a:cubicBezTo>
                  <a:close/>
                  <a:moveTo>
                    <a:pt x="2451" y="710"/>
                  </a:moveTo>
                  <a:cubicBezTo>
                    <a:pt x="2495" y="710"/>
                    <a:pt x="2529" y="721"/>
                    <a:pt x="2552" y="743"/>
                  </a:cubicBezTo>
                  <a:cubicBezTo>
                    <a:pt x="2575" y="765"/>
                    <a:pt x="2586" y="798"/>
                    <a:pt x="2586" y="841"/>
                  </a:cubicBezTo>
                  <a:lnTo>
                    <a:pt x="2586" y="1041"/>
                  </a:lnTo>
                  <a:lnTo>
                    <a:pt x="2498" y="1041"/>
                  </a:lnTo>
                  <a:lnTo>
                    <a:pt x="2498" y="1015"/>
                  </a:lnTo>
                  <a:cubicBezTo>
                    <a:pt x="2476" y="1037"/>
                    <a:pt x="2448" y="1048"/>
                    <a:pt x="2414" y="1048"/>
                  </a:cubicBezTo>
                  <a:cubicBezTo>
                    <a:pt x="2381" y="1048"/>
                    <a:pt x="2355" y="1040"/>
                    <a:pt x="2335" y="1023"/>
                  </a:cubicBezTo>
                  <a:cubicBezTo>
                    <a:pt x="2316" y="1007"/>
                    <a:pt x="2306" y="983"/>
                    <a:pt x="2306" y="952"/>
                  </a:cubicBezTo>
                  <a:cubicBezTo>
                    <a:pt x="2306" y="890"/>
                    <a:pt x="2350" y="857"/>
                    <a:pt x="2437" y="853"/>
                  </a:cubicBezTo>
                  <a:lnTo>
                    <a:pt x="2494" y="850"/>
                  </a:lnTo>
                  <a:lnTo>
                    <a:pt x="2494" y="838"/>
                  </a:lnTo>
                  <a:cubicBezTo>
                    <a:pt x="2494" y="804"/>
                    <a:pt x="2480" y="787"/>
                    <a:pt x="2452" y="787"/>
                  </a:cubicBezTo>
                  <a:cubicBezTo>
                    <a:pt x="2438" y="787"/>
                    <a:pt x="2426" y="791"/>
                    <a:pt x="2419" y="800"/>
                  </a:cubicBezTo>
                  <a:cubicBezTo>
                    <a:pt x="2411" y="808"/>
                    <a:pt x="2407" y="818"/>
                    <a:pt x="2407" y="830"/>
                  </a:cubicBezTo>
                  <a:lnTo>
                    <a:pt x="2315" y="826"/>
                  </a:lnTo>
                  <a:cubicBezTo>
                    <a:pt x="2315" y="796"/>
                    <a:pt x="2328" y="769"/>
                    <a:pt x="2353" y="745"/>
                  </a:cubicBezTo>
                  <a:cubicBezTo>
                    <a:pt x="2379" y="722"/>
                    <a:pt x="2411" y="710"/>
                    <a:pt x="2451" y="710"/>
                  </a:cubicBezTo>
                  <a:close/>
                  <a:moveTo>
                    <a:pt x="2494" y="911"/>
                  </a:moveTo>
                  <a:lnTo>
                    <a:pt x="2445" y="914"/>
                  </a:lnTo>
                  <a:cubicBezTo>
                    <a:pt x="2414" y="915"/>
                    <a:pt x="2398" y="926"/>
                    <a:pt x="2398" y="948"/>
                  </a:cubicBezTo>
                  <a:cubicBezTo>
                    <a:pt x="2398" y="967"/>
                    <a:pt x="2411" y="977"/>
                    <a:pt x="2436" y="977"/>
                  </a:cubicBezTo>
                  <a:cubicBezTo>
                    <a:pt x="2453" y="977"/>
                    <a:pt x="2467" y="973"/>
                    <a:pt x="2478" y="963"/>
                  </a:cubicBezTo>
                  <a:cubicBezTo>
                    <a:pt x="2489" y="954"/>
                    <a:pt x="2494" y="941"/>
                    <a:pt x="2494" y="924"/>
                  </a:cubicBezTo>
                  <a:lnTo>
                    <a:pt x="2494" y="911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sp>
        <p:nvSpPr>
          <p:cNvPr id="95" name="Rectángulo 94"/>
          <p:cNvSpPr/>
          <p:nvPr/>
        </p:nvSpPr>
        <p:spPr>
          <a:xfrm>
            <a:off x="2274889" y="747026"/>
            <a:ext cx="3620365" cy="369332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dirty="0">
                <a:solidFill>
                  <a:schemeClr val="bg1"/>
                </a:solidFill>
                <a:latin typeface="Gilroy SemiBold" panose="00000700000000000000" pitchFamily="50" charset="0"/>
              </a:rPr>
              <a:t>Encuesta de medición de</a:t>
            </a:r>
            <a:endParaRPr lang="es-AR" dirty="0">
              <a:solidFill>
                <a:schemeClr val="bg1"/>
              </a:solidFill>
              <a:latin typeface="Gilroy ExtraBold" panose="00000900000000000000" pitchFamily="50" charset="0"/>
            </a:endParaRPr>
          </a:p>
        </p:txBody>
      </p:sp>
      <p:sp>
        <p:nvSpPr>
          <p:cNvPr id="107" name="Rectángulo 106"/>
          <p:cNvSpPr/>
          <p:nvPr/>
        </p:nvSpPr>
        <p:spPr>
          <a:xfrm>
            <a:off x="2187575" y="937158"/>
            <a:ext cx="3707679" cy="630942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3500" dirty="0">
                <a:solidFill>
                  <a:srgbClr val="FF0000"/>
                </a:solidFill>
                <a:latin typeface="Gilroy ExtraBold" panose="00000900000000000000" pitchFamily="50" charset="0"/>
              </a:rPr>
              <a:t>CLIMA LABORAL</a:t>
            </a:r>
            <a:endParaRPr lang="es-AR" sz="3500" dirty="0">
              <a:solidFill>
                <a:srgbClr val="FF0000"/>
              </a:solidFill>
              <a:latin typeface="Gilroy ExtraBold" panose="00000900000000000000" pitchFamily="50" charset="0"/>
            </a:endParaRPr>
          </a:p>
        </p:txBody>
      </p:sp>
      <p:sp>
        <p:nvSpPr>
          <p:cNvPr id="117" name="Rectángulo 116"/>
          <p:cNvSpPr/>
          <p:nvPr/>
        </p:nvSpPr>
        <p:spPr>
          <a:xfrm>
            <a:off x="6378576" y="3889326"/>
            <a:ext cx="365553" cy="365553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6" name="Freeform 60"/>
          <p:cNvSpPr>
            <a:spLocks/>
          </p:cNvSpPr>
          <p:nvPr/>
        </p:nvSpPr>
        <p:spPr bwMode="auto">
          <a:xfrm>
            <a:off x="430214" y="2158966"/>
            <a:ext cx="2817869" cy="298297"/>
          </a:xfrm>
          <a:custGeom>
            <a:avLst/>
            <a:gdLst>
              <a:gd name="T0" fmla="*/ 0 w 8951"/>
              <a:gd name="T1" fmla="*/ 0 h 951"/>
              <a:gd name="T2" fmla="*/ 8476 w 8951"/>
              <a:gd name="T3" fmla="*/ 0 h 951"/>
              <a:gd name="T4" fmla="*/ 8951 w 8951"/>
              <a:gd name="T5" fmla="*/ 476 h 951"/>
              <a:gd name="T6" fmla="*/ 8951 w 8951"/>
              <a:gd name="T7" fmla="*/ 476 h 951"/>
              <a:gd name="T8" fmla="*/ 8476 w 8951"/>
              <a:gd name="T9" fmla="*/ 951 h 951"/>
              <a:gd name="T10" fmla="*/ 0 w 8951"/>
              <a:gd name="T11" fmla="*/ 951 h 951"/>
              <a:gd name="T12" fmla="*/ 0 w 8951"/>
              <a:gd name="T13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951" h="951">
                <a:moveTo>
                  <a:pt x="0" y="0"/>
                </a:moveTo>
                <a:lnTo>
                  <a:pt x="8476" y="0"/>
                </a:lnTo>
                <a:cubicBezTo>
                  <a:pt x="8737" y="0"/>
                  <a:pt x="8951" y="214"/>
                  <a:pt x="8951" y="476"/>
                </a:cubicBezTo>
                <a:lnTo>
                  <a:pt x="8951" y="476"/>
                </a:lnTo>
                <a:cubicBezTo>
                  <a:pt x="8951" y="737"/>
                  <a:pt x="8737" y="951"/>
                  <a:pt x="8476" y="951"/>
                </a:cubicBezTo>
                <a:lnTo>
                  <a:pt x="0" y="951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14" name="Rectángulo 113"/>
          <p:cNvSpPr/>
          <p:nvPr/>
        </p:nvSpPr>
        <p:spPr>
          <a:xfrm>
            <a:off x="510979" y="2159610"/>
            <a:ext cx="2597700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200" dirty="0">
                <a:solidFill>
                  <a:schemeClr val="bg1"/>
                </a:solidFill>
                <a:latin typeface="Gilroy Bold" panose="00000800000000000000" pitchFamily="50" charset="0"/>
              </a:rPr>
              <a:t>¿Por qué es importante tu opinión?</a:t>
            </a:r>
            <a:endParaRPr lang="es-AR" sz="1200" b="1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  <p:sp>
        <p:nvSpPr>
          <p:cNvPr id="116" name="Rectangle 43"/>
          <p:cNvSpPr>
            <a:spLocks noChangeArrowheads="1"/>
          </p:cNvSpPr>
          <p:nvPr/>
        </p:nvSpPr>
        <p:spPr bwMode="auto">
          <a:xfrm>
            <a:off x="440028" y="6504276"/>
            <a:ext cx="1622136" cy="3665403"/>
          </a:xfrm>
          <a:prstGeom prst="rect">
            <a:avLst/>
          </a:pr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1" name="Freeform 45"/>
          <p:cNvSpPr>
            <a:spLocks/>
          </p:cNvSpPr>
          <p:nvPr/>
        </p:nvSpPr>
        <p:spPr bwMode="auto">
          <a:xfrm>
            <a:off x="2285863" y="7680830"/>
            <a:ext cx="82550" cy="180975"/>
          </a:xfrm>
          <a:custGeom>
            <a:avLst/>
            <a:gdLst>
              <a:gd name="T0" fmla="*/ 63 w 230"/>
              <a:gd name="T1" fmla="*/ 0 h 502"/>
              <a:gd name="T2" fmla="*/ 0 w 230"/>
              <a:gd name="T3" fmla="*/ 64 h 502"/>
              <a:gd name="T4" fmla="*/ 0 w 230"/>
              <a:gd name="T5" fmla="*/ 216 h 502"/>
              <a:gd name="T6" fmla="*/ 43 w 230"/>
              <a:gd name="T7" fmla="*/ 216 h 502"/>
              <a:gd name="T8" fmla="*/ 43 w 230"/>
              <a:gd name="T9" fmla="*/ 77 h 502"/>
              <a:gd name="T10" fmla="*/ 53 w 230"/>
              <a:gd name="T11" fmla="*/ 77 h 502"/>
              <a:gd name="T12" fmla="*/ 53 w 230"/>
              <a:gd name="T13" fmla="*/ 462 h 502"/>
              <a:gd name="T14" fmla="*/ 110 w 230"/>
              <a:gd name="T15" fmla="*/ 462 h 502"/>
              <a:gd name="T16" fmla="*/ 110 w 230"/>
              <a:gd name="T17" fmla="*/ 237 h 502"/>
              <a:gd name="T18" fmla="*/ 120 w 230"/>
              <a:gd name="T19" fmla="*/ 237 h 502"/>
              <a:gd name="T20" fmla="*/ 120 w 230"/>
              <a:gd name="T21" fmla="*/ 462 h 502"/>
              <a:gd name="T22" fmla="*/ 177 w 230"/>
              <a:gd name="T23" fmla="*/ 462 h 502"/>
              <a:gd name="T24" fmla="*/ 177 w 230"/>
              <a:gd name="T25" fmla="*/ 77 h 502"/>
              <a:gd name="T26" fmla="*/ 187 w 230"/>
              <a:gd name="T27" fmla="*/ 77 h 502"/>
              <a:gd name="T28" fmla="*/ 187 w 230"/>
              <a:gd name="T29" fmla="*/ 216 h 502"/>
              <a:gd name="T30" fmla="*/ 230 w 230"/>
              <a:gd name="T31" fmla="*/ 216 h 502"/>
              <a:gd name="T32" fmla="*/ 230 w 230"/>
              <a:gd name="T33" fmla="*/ 65 h 502"/>
              <a:gd name="T34" fmla="*/ 166 w 230"/>
              <a:gd name="T35" fmla="*/ 0 h 502"/>
              <a:gd name="T36" fmla="*/ 63 w 230"/>
              <a:gd name="T37" fmla="*/ 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0" h="502">
                <a:moveTo>
                  <a:pt x="63" y="0"/>
                </a:moveTo>
                <a:cubicBezTo>
                  <a:pt x="28" y="0"/>
                  <a:pt x="0" y="29"/>
                  <a:pt x="0" y="64"/>
                </a:cubicBezTo>
                <a:lnTo>
                  <a:pt x="0" y="216"/>
                </a:lnTo>
                <a:cubicBezTo>
                  <a:pt x="0" y="246"/>
                  <a:pt x="43" y="246"/>
                  <a:pt x="43" y="216"/>
                </a:cubicBezTo>
                <a:lnTo>
                  <a:pt x="43" y="77"/>
                </a:lnTo>
                <a:lnTo>
                  <a:pt x="53" y="77"/>
                </a:lnTo>
                <a:lnTo>
                  <a:pt x="53" y="462"/>
                </a:lnTo>
                <a:cubicBezTo>
                  <a:pt x="53" y="502"/>
                  <a:pt x="110" y="501"/>
                  <a:pt x="110" y="462"/>
                </a:cubicBezTo>
                <a:lnTo>
                  <a:pt x="110" y="237"/>
                </a:lnTo>
                <a:lnTo>
                  <a:pt x="120" y="237"/>
                </a:lnTo>
                <a:lnTo>
                  <a:pt x="120" y="462"/>
                </a:lnTo>
                <a:cubicBezTo>
                  <a:pt x="120" y="501"/>
                  <a:pt x="177" y="502"/>
                  <a:pt x="177" y="462"/>
                </a:cubicBezTo>
                <a:lnTo>
                  <a:pt x="177" y="77"/>
                </a:lnTo>
                <a:lnTo>
                  <a:pt x="187" y="77"/>
                </a:lnTo>
                <a:lnTo>
                  <a:pt x="187" y="216"/>
                </a:lnTo>
                <a:cubicBezTo>
                  <a:pt x="187" y="246"/>
                  <a:pt x="230" y="246"/>
                  <a:pt x="230" y="216"/>
                </a:cubicBezTo>
                <a:lnTo>
                  <a:pt x="230" y="65"/>
                </a:lnTo>
                <a:cubicBezTo>
                  <a:pt x="230" y="32"/>
                  <a:pt x="204" y="0"/>
                  <a:pt x="166" y="0"/>
                </a:cubicBezTo>
                <a:lnTo>
                  <a:pt x="63" y="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2" name="Oval 46"/>
          <p:cNvSpPr>
            <a:spLocks noChangeArrowheads="1"/>
          </p:cNvSpPr>
          <p:nvPr/>
        </p:nvSpPr>
        <p:spPr bwMode="auto">
          <a:xfrm>
            <a:off x="2309675" y="7641142"/>
            <a:ext cx="34925" cy="34925"/>
          </a:xfrm>
          <a:prstGeom prst="ellipse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3" name="Freeform 47"/>
          <p:cNvSpPr>
            <a:spLocks/>
          </p:cNvSpPr>
          <p:nvPr/>
        </p:nvSpPr>
        <p:spPr bwMode="auto">
          <a:xfrm>
            <a:off x="2403338" y="7680830"/>
            <a:ext cx="82550" cy="180975"/>
          </a:xfrm>
          <a:custGeom>
            <a:avLst/>
            <a:gdLst>
              <a:gd name="T0" fmla="*/ 63 w 229"/>
              <a:gd name="T1" fmla="*/ 0 h 502"/>
              <a:gd name="T2" fmla="*/ 0 w 229"/>
              <a:gd name="T3" fmla="*/ 64 h 502"/>
              <a:gd name="T4" fmla="*/ 0 w 229"/>
              <a:gd name="T5" fmla="*/ 216 h 502"/>
              <a:gd name="T6" fmla="*/ 43 w 229"/>
              <a:gd name="T7" fmla="*/ 216 h 502"/>
              <a:gd name="T8" fmla="*/ 43 w 229"/>
              <a:gd name="T9" fmla="*/ 77 h 502"/>
              <a:gd name="T10" fmla="*/ 53 w 229"/>
              <a:gd name="T11" fmla="*/ 77 h 502"/>
              <a:gd name="T12" fmla="*/ 53 w 229"/>
              <a:gd name="T13" fmla="*/ 462 h 502"/>
              <a:gd name="T14" fmla="*/ 110 w 229"/>
              <a:gd name="T15" fmla="*/ 462 h 502"/>
              <a:gd name="T16" fmla="*/ 110 w 229"/>
              <a:gd name="T17" fmla="*/ 237 h 502"/>
              <a:gd name="T18" fmla="*/ 120 w 229"/>
              <a:gd name="T19" fmla="*/ 237 h 502"/>
              <a:gd name="T20" fmla="*/ 120 w 229"/>
              <a:gd name="T21" fmla="*/ 462 h 502"/>
              <a:gd name="T22" fmla="*/ 177 w 229"/>
              <a:gd name="T23" fmla="*/ 462 h 502"/>
              <a:gd name="T24" fmla="*/ 177 w 229"/>
              <a:gd name="T25" fmla="*/ 77 h 502"/>
              <a:gd name="T26" fmla="*/ 187 w 229"/>
              <a:gd name="T27" fmla="*/ 77 h 502"/>
              <a:gd name="T28" fmla="*/ 187 w 229"/>
              <a:gd name="T29" fmla="*/ 216 h 502"/>
              <a:gd name="T30" fmla="*/ 229 w 229"/>
              <a:gd name="T31" fmla="*/ 216 h 502"/>
              <a:gd name="T32" fmla="*/ 229 w 229"/>
              <a:gd name="T33" fmla="*/ 65 h 502"/>
              <a:gd name="T34" fmla="*/ 166 w 229"/>
              <a:gd name="T35" fmla="*/ 0 h 502"/>
              <a:gd name="T36" fmla="*/ 63 w 229"/>
              <a:gd name="T37" fmla="*/ 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9" h="502">
                <a:moveTo>
                  <a:pt x="63" y="0"/>
                </a:moveTo>
                <a:cubicBezTo>
                  <a:pt x="28" y="0"/>
                  <a:pt x="0" y="29"/>
                  <a:pt x="0" y="64"/>
                </a:cubicBezTo>
                <a:lnTo>
                  <a:pt x="0" y="216"/>
                </a:lnTo>
                <a:cubicBezTo>
                  <a:pt x="0" y="246"/>
                  <a:pt x="43" y="246"/>
                  <a:pt x="43" y="216"/>
                </a:cubicBezTo>
                <a:lnTo>
                  <a:pt x="43" y="77"/>
                </a:lnTo>
                <a:lnTo>
                  <a:pt x="53" y="77"/>
                </a:lnTo>
                <a:lnTo>
                  <a:pt x="53" y="462"/>
                </a:lnTo>
                <a:cubicBezTo>
                  <a:pt x="53" y="502"/>
                  <a:pt x="110" y="501"/>
                  <a:pt x="110" y="462"/>
                </a:cubicBezTo>
                <a:lnTo>
                  <a:pt x="110" y="237"/>
                </a:lnTo>
                <a:lnTo>
                  <a:pt x="120" y="237"/>
                </a:lnTo>
                <a:lnTo>
                  <a:pt x="120" y="462"/>
                </a:lnTo>
                <a:cubicBezTo>
                  <a:pt x="120" y="501"/>
                  <a:pt x="177" y="502"/>
                  <a:pt x="177" y="462"/>
                </a:cubicBezTo>
                <a:lnTo>
                  <a:pt x="177" y="77"/>
                </a:lnTo>
                <a:lnTo>
                  <a:pt x="187" y="77"/>
                </a:lnTo>
                <a:lnTo>
                  <a:pt x="187" y="216"/>
                </a:lnTo>
                <a:cubicBezTo>
                  <a:pt x="187" y="246"/>
                  <a:pt x="229" y="246"/>
                  <a:pt x="229" y="216"/>
                </a:cubicBezTo>
                <a:lnTo>
                  <a:pt x="229" y="65"/>
                </a:lnTo>
                <a:cubicBezTo>
                  <a:pt x="229" y="32"/>
                  <a:pt x="204" y="0"/>
                  <a:pt x="166" y="0"/>
                </a:cubicBezTo>
                <a:lnTo>
                  <a:pt x="63" y="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4" name="Oval 48"/>
          <p:cNvSpPr>
            <a:spLocks noChangeArrowheads="1"/>
          </p:cNvSpPr>
          <p:nvPr/>
        </p:nvSpPr>
        <p:spPr bwMode="auto">
          <a:xfrm>
            <a:off x="2425563" y="7641142"/>
            <a:ext cx="36513" cy="34925"/>
          </a:xfrm>
          <a:prstGeom prst="ellipse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5" name="Freeform 49"/>
          <p:cNvSpPr>
            <a:spLocks/>
          </p:cNvSpPr>
          <p:nvPr/>
        </p:nvSpPr>
        <p:spPr bwMode="auto">
          <a:xfrm>
            <a:off x="2519225" y="7684005"/>
            <a:ext cx="82550" cy="180975"/>
          </a:xfrm>
          <a:custGeom>
            <a:avLst/>
            <a:gdLst>
              <a:gd name="T0" fmla="*/ 62 w 229"/>
              <a:gd name="T1" fmla="*/ 0 h 502"/>
              <a:gd name="T2" fmla="*/ 0 w 229"/>
              <a:gd name="T3" fmla="*/ 64 h 502"/>
              <a:gd name="T4" fmla="*/ 0 w 229"/>
              <a:gd name="T5" fmla="*/ 216 h 502"/>
              <a:gd name="T6" fmla="*/ 42 w 229"/>
              <a:gd name="T7" fmla="*/ 216 h 502"/>
              <a:gd name="T8" fmla="*/ 42 w 229"/>
              <a:gd name="T9" fmla="*/ 77 h 502"/>
              <a:gd name="T10" fmla="*/ 53 w 229"/>
              <a:gd name="T11" fmla="*/ 77 h 502"/>
              <a:gd name="T12" fmla="*/ 53 w 229"/>
              <a:gd name="T13" fmla="*/ 462 h 502"/>
              <a:gd name="T14" fmla="*/ 110 w 229"/>
              <a:gd name="T15" fmla="*/ 462 h 502"/>
              <a:gd name="T16" fmla="*/ 110 w 229"/>
              <a:gd name="T17" fmla="*/ 237 h 502"/>
              <a:gd name="T18" fmla="*/ 119 w 229"/>
              <a:gd name="T19" fmla="*/ 237 h 502"/>
              <a:gd name="T20" fmla="*/ 119 w 229"/>
              <a:gd name="T21" fmla="*/ 462 h 502"/>
              <a:gd name="T22" fmla="*/ 177 w 229"/>
              <a:gd name="T23" fmla="*/ 462 h 502"/>
              <a:gd name="T24" fmla="*/ 177 w 229"/>
              <a:gd name="T25" fmla="*/ 77 h 502"/>
              <a:gd name="T26" fmla="*/ 187 w 229"/>
              <a:gd name="T27" fmla="*/ 77 h 502"/>
              <a:gd name="T28" fmla="*/ 187 w 229"/>
              <a:gd name="T29" fmla="*/ 216 h 502"/>
              <a:gd name="T30" fmla="*/ 229 w 229"/>
              <a:gd name="T31" fmla="*/ 216 h 502"/>
              <a:gd name="T32" fmla="*/ 229 w 229"/>
              <a:gd name="T33" fmla="*/ 65 h 502"/>
              <a:gd name="T34" fmla="*/ 166 w 229"/>
              <a:gd name="T35" fmla="*/ 0 h 502"/>
              <a:gd name="T36" fmla="*/ 62 w 229"/>
              <a:gd name="T37" fmla="*/ 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9" h="502">
                <a:moveTo>
                  <a:pt x="62" y="0"/>
                </a:moveTo>
                <a:cubicBezTo>
                  <a:pt x="28" y="0"/>
                  <a:pt x="0" y="29"/>
                  <a:pt x="0" y="64"/>
                </a:cubicBezTo>
                <a:lnTo>
                  <a:pt x="0" y="216"/>
                </a:lnTo>
                <a:cubicBezTo>
                  <a:pt x="0" y="246"/>
                  <a:pt x="42" y="246"/>
                  <a:pt x="42" y="216"/>
                </a:cubicBezTo>
                <a:lnTo>
                  <a:pt x="42" y="77"/>
                </a:lnTo>
                <a:lnTo>
                  <a:pt x="53" y="77"/>
                </a:lnTo>
                <a:lnTo>
                  <a:pt x="53" y="462"/>
                </a:lnTo>
                <a:cubicBezTo>
                  <a:pt x="53" y="502"/>
                  <a:pt x="110" y="501"/>
                  <a:pt x="110" y="462"/>
                </a:cubicBezTo>
                <a:lnTo>
                  <a:pt x="110" y="237"/>
                </a:lnTo>
                <a:lnTo>
                  <a:pt x="119" y="237"/>
                </a:lnTo>
                <a:lnTo>
                  <a:pt x="119" y="462"/>
                </a:lnTo>
                <a:cubicBezTo>
                  <a:pt x="119" y="501"/>
                  <a:pt x="177" y="502"/>
                  <a:pt x="177" y="462"/>
                </a:cubicBezTo>
                <a:lnTo>
                  <a:pt x="177" y="77"/>
                </a:lnTo>
                <a:lnTo>
                  <a:pt x="187" y="77"/>
                </a:lnTo>
                <a:lnTo>
                  <a:pt x="187" y="216"/>
                </a:lnTo>
                <a:cubicBezTo>
                  <a:pt x="187" y="246"/>
                  <a:pt x="229" y="246"/>
                  <a:pt x="229" y="216"/>
                </a:cubicBezTo>
                <a:lnTo>
                  <a:pt x="229" y="65"/>
                </a:lnTo>
                <a:cubicBezTo>
                  <a:pt x="229" y="32"/>
                  <a:pt x="204" y="0"/>
                  <a:pt x="166" y="0"/>
                </a:cubicBezTo>
                <a:lnTo>
                  <a:pt x="62" y="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6" name="Oval 50"/>
          <p:cNvSpPr>
            <a:spLocks noChangeArrowheads="1"/>
          </p:cNvSpPr>
          <p:nvPr/>
        </p:nvSpPr>
        <p:spPr bwMode="auto">
          <a:xfrm>
            <a:off x="2543038" y="7642730"/>
            <a:ext cx="34925" cy="34925"/>
          </a:xfrm>
          <a:prstGeom prst="ellipse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8" name="Freeform 51"/>
          <p:cNvSpPr>
            <a:spLocks/>
          </p:cNvSpPr>
          <p:nvPr/>
        </p:nvSpPr>
        <p:spPr bwMode="auto">
          <a:xfrm>
            <a:off x="2635113" y="7684005"/>
            <a:ext cx="82550" cy="180975"/>
          </a:xfrm>
          <a:custGeom>
            <a:avLst/>
            <a:gdLst>
              <a:gd name="T0" fmla="*/ 63 w 230"/>
              <a:gd name="T1" fmla="*/ 0 h 502"/>
              <a:gd name="T2" fmla="*/ 0 w 230"/>
              <a:gd name="T3" fmla="*/ 64 h 502"/>
              <a:gd name="T4" fmla="*/ 0 w 230"/>
              <a:gd name="T5" fmla="*/ 216 h 502"/>
              <a:gd name="T6" fmla="*/ 43 w 230"/>
              <a:gd name="T7" fmla="*/ 216 h 502"/>
              <a:gd name="T8" fmla="*/ 43 w 230"/>
              <a:gd name="T9" fmla="*/ 77 h 502"/>
              <a:gd name="T10" fmla="*/ 53 w 230"/>
              <a:gd name="T11" fmla="*/ 77 h 502"/>
              <a:gd name="T12" fmla="*/ 53 w 230"/>
              <a:gd name="T13" fmla="*/ 462 h 502"/>
              <a:gd name="T14" fmla="*/ 110 w 230"/>
              <a:gd name="T15" fmla="*/ 462 h 502"/>
              <a:gd name="T16" fmla="*/ 110 w 230"/>
              <a:gd name="T17" fmla="*/ 237 h 502"/>
              <a:gd name="T18" fmla="*/ 120 w 230"/>
              <a:gd name="T19" fmla="*/ 237 h 502"/>
              <a:gd name="T20" fmla="*/ 120 w 230"/>
              <a:gd name="T21" fmla="*/ 462 h 502"/>
              <a:gd name="T22" fmla="*/ 177 w 230"/>
              <a:gd name="T23" fmla="*/ 462 h 502"/>
              <a:gd name="T24" fmla="*/ 177 w 230"/>
              <a:gd name="T25" fmla="*/ 77 h 502"/>
              <a:gd name="T26" fmla="*/ 187 w 230"/>
              <a:gd name="T27" fmla="*/ 77 h 502"/>
              <a:gd name="T28" fmla="*/ 187 w 230"/>
              <a:gd name="T29" fmla="*/ 216 h 502"/>
              <a:gd name="T30" fmla="*/ 230 w 230"/>
              <a:gd name="T31" fmla="*/ 216 h 502"/>
              <a:gd name="T32" fmla="*/ 230 w 230"/>
              <a:gd name="T33" fmla="*/ 65 h 502"/>
              <a:gd name="T34" fmla="*/ 166 w 230"/>
              <a:gd name="T35" fmla="*/ 0 h 502"/>
              <a:gd name="T36" fmla="*/ 63 w 230"/>
              <a:gd name="T37" fmla="*/ 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0" h="502">
                <a:moveTo>
                  <a:pt x="63" y="0"/>
                </a:moveTo>
                <a:cubicBezTo>
                  <a:pt x="28" y="0"/>
                  <a:pt x="0" y="29"/>
                  <a:pt x="0" y="64"/>
                </a:cubicBezTo>
                <a:lnTo>
                  <a:pt x="0" y="216"/>
                </a:lnTo>
                <a:cubicBezTo>
                  <a:pt x="0" y="246"/>
                  <a:pt x="43" y="246"/>
                  <a:pt x="43" y="216"/>
                </a:cubicBezTo>
                <a:lnTo>
                  <a:pt x="43" y="77"/>
                </a:lnTo>
                <a:lnTo>
                  <a:pt x="53" y="77"/>
                </a:lnTo>
                <a:lnTo>
                  <a:pt x="53" y="462"/>
                </a:lnTo>
                <a:cubicBezTo>
                  <a:pt x="53" y="502"/>
                  <a:pt x="110" y="501"/>
                  <a:pt x="110" y="462"/>
                </a:cubicBezTo>
                <a:lnTo>
                  <a:pt x="110" y="237"/>
                </a:lnTo>
                <a:lnTo>
                  <a:pt x="120" y="237"/>
                </a:lnTo>
                <a:lnTo>
                  <a:pt x="120" y="462"/>
                </a:lnTo>
                <a:cubicBezTo>
                  <a:pt x="120" y="501"/>
                  <a:pt x="177" y="502"/>
                  <a:pt x="177" y="462"/>
                </a:cubicBezTo>
                <a:lnTo>
                  <a:pt x="177" y="77"/>
                </a:lnTo>
                <a:lnTo>
                  <a:pt x="187" y="77"/>
                </a:lnTo>
                <a:lnTo>
                  <a:pt x="187" y="216"/>
                </a:lnTo>
                <a:cubicBezTo>
                  <a:pt x="187" y="246"/>
                  <a:pt x="230" y="246"/>
                  <a:pt x="230" y="216"/>
                </a:cubicBezTo>
                <a:lnTo>
                  <a:pt x="230" y="65"/>
                </a:lnTo>
                <a:cubicBezTo>
                  <a:pt x="230" y="32"/>
                  <a:pt x="205" y="0"/>
                  <a:pt x="166" y="0"/>
                </a:cubicBezTo>
                <a:lnTo>
                  <a:pt x="63" y="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9" name="Oval 52"/>
          <p:cNvSpPr>
            <a:spLocks noChangeArrowheads="1"/>
          </p:cNvSpPr>
          <p:nvPr/>
        </p:nvSpPr>
        <p:spPr bwMode="auto">
          <a:xfrm>
            <a:off x="2658925" y="7642730"/>
            <a:ext cx="34925" cy="34925"/>
          </a:xfrm>
          <a:prstGeom prst="ellipse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0" name="Freeform 53"/>
          <p:cNvSpPr>
            <a:spLocks/>
          </p:cNvSpPr>
          <p:nvPr/>
        </p:nvSpPr>
        <p:spPr bwMode="auto">
          <a:xfrm>
            <a:off x="2751000" y="7684005"/>
            <a:ext cx="84138" cy="180975"/>
          </a:xfrm>
          <a:custGeom>
            <a:avLst/>
            <a:gdLst>
              <a:gd name="T0" fmla="*/ 63 w 230"/>
              <a:gd name="T1" fmla="*/ 0 h 502"/>
              <a:gd name="T2" fmla="*/ 0 w 230"/>
              <a:gd name="T3" fmla="*/ 64 h 502"/>
              <a:gd name="T4" fmla="*/ 0 w 230"/>
              <a:gd name="T5" fmla="*/ 216 h 502"/>
              <a:gd name="T6" fmla="*/ 43 w 230"/>
              <a:gd name="T7" fmla="*/ 216 h 502"/>
              <a:gd name="T8" fmla="*/ 43 w 230"/>
              <a:gd name="T9" fmla="*/ 77 h 502"/>
              <a:gd name="T10" fmla="*/ 53 w 230"/>
              <a:gd name="T11" fmla="*/ 77 h 502"/>
              <a:gd name="T12" fmla="*/ 53 w 230"/>
              <a:gd name="T13" fmla="*/ 462 h 502"/>
              <a:gd name="T14" fmla="*/ 110 w 230"/>
              <a:gd name="T15" fmla="*/ 462 h 502"/>
              <a:gd name="T16" fmla="*/ 110 w 230"/>
              <a:gd name="T17" fmla="*/ 237 h 502"/>
              <a:gd name="T18" fmla="*/ 120 w 230"/>
              <a:gd name="T19" fmla="*/ 237 h 502"/>
              <a:gd name="T20" fmla="*/ 120 w 230"/>
              <a:gd name="T21" fmla="*/ 462 h 502"/>
              <a:gd name="T22" fmla="*/ 177 w 230"/>
              <a:gd name="T23" fmla="*/ 462 h 502"/>
              <a:gd name="T24" fmla="*/ 177 w 230"/>
              <a:gd name="T25" fmla="*/ 77 h 502"/>
              <a:gd name="T26" fmla="*/ 187 w 230"/>
              <a:gd name="T27" fmla="*/ 77 h 502"/>
              <a:gd name="T28" fmla="*/ 187 w 230"/>
              <a:gd name="T29" fmla="*/ 216 h 502"/>
              <a:gd name="T30" fmla="*/ 230 w 230"/>
              <a:gd name="T31" fmla="*/ 216 h 502"/>
              <a:gd name="T32" fmla="*/ 230 w 230"/>
              <a:gd name="T33" fmla="*/ 65 h 502"/>
              <a:gd name="T34" fmla="*/ 166 w 230"/>
              <a:gd name="T35" fmla="*/ 0 h 502"/>
              <a:gd name="T36" fmla="*/ 63 w 230"/>
              <a:gd name="T37" fmla="*/ 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0" h="502">
                <a:moveTo>
                  <a:pt x="63" y="0"/>
                </a:moveTo>
                <a:cubicBezTo>
                  <a:pt x="28" y="0"/>
                  <a:pt x="0" y="29"/>
                  <a:pt x="0" y="64"/>
                </a:cubicBezTo>
                <a:lnTo>
                  <a:pt x="0" y="216"/>
                </a:lnTo>
                <a:cubicBezTo>
                  <a:pt x="0" y="246"/>
                  <a:pt x="43" y="246"/>
                  <a:pt x="43" y="216"/>
                </a:cubicBezTo>
                <a:lnTo>
                  <a:pt x="43" y="77"/>
                </a:lnTo>
                <a:lnTo>
                  <a:pt x="53" y="77"/>
                </a:lnTo>
                <a:lnTo>
                  <a:pt x="53" y="462"/>
                </a:lnTo>
                <a:cubicBezTo>
                  <a:pt x="53" y="502"/>
                  <a:pt x="110" y="501"/>
                  <a:pt x="110" y="462"/>
                </a:cubicBezTo>
                <a:lnTo>
                  <a:pt x="110" y="237"/>
                </a:lnTo>
                <a:lnTo>
                  <a:pt x="120" y="237"/>
                </a:lnTo>
                <a:lnTo>
                  <a:pt x="120" y="462"/>
                </a:lnTo>
                <a:cubicBezTo>
                  <a:pt x="120" y="501"/>
                  <a:pt x="177" y="502"/>
                  <a:pt x="177" y="462"/>
                </a:cubicBezTo>
                <a:lnTo>
                  <a:pt x="177" y="77"/>
                </a:lnTo>
                <a:lnTo>
                  <a:pt x="187" y="77"/>
                </a:lnTo>
                <a:lnTo>
                  <a:pt x="187" y="216"/>
                </a:lnTo>
                <a:cubicBezTo>
                  <a:pt x="187" y="246"/>
                  <a:pt x="230" y="246"/>
                  <a:pt x="230" y="216"/>
                </a:cubicBezTo>
                <a:lnTo>
                  <a:pt x="230" y="65"/>
                </a:lnTo>
                <a:cubicBezTo>
                  <a:pt x="230" y="32"/>
                  <a:pt x="204" y="0"/>
                  <a:pt x="166" y="0"/>
                </a:cubicBezTo>
                <a:lnTo>
                  <a:pt x="63" y="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1" name="Oval 54"/>
          <p:cNvSpPr>
            <a:spLocks noChangeArrowheads="1"/>
          </p:cNvSpPr>
          <p:nvPr/>
        </p:nvSpPr>
        <p:spPr bwMode="auto">
          <a:xfrm>
            <a:off x="2774813" y="7642730"/>
            <a:ext cx="36513" cy="34925"/>
          </a:xfrm>
          <a:prstGeom prst="ellipse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2" name="Rectangle 55"/>
          <p:cNvSpPr>
            <a:spLocks noChangeArrowheads="1"/>
          </p:cNvSpPr>
          <p:nvPr/>
        </p:nvSpPr>
        <p:spPr bwMode="auto">
          <a:xfrm>
            <a:off x="2285863" y="7887205"/>
            <a:ext cx="549275" cy="79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3" name="Rectangle 56"/>
          <p:cNvSpPr>
            <a:spLocks noChangeArrowheads="1"/>
          </p:cNvSpPr>
          <p:nvPr/>
        </p:nvSpPr>
        <p:spPr bwMode="auto">
          <a:xfrm>
            <a:off x="2285863" y="7926892"/>
            <a:ext cx="549275" cy="79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4" name="Rectangle 57"/>
          <p:cNvSpPr>
            <a:spLocks noChangeArrowheads="1"/>
          </p:cNvSpPr>
          <p:nvPr/>
        </p:nvSpPr>
        <p:spPr bwMode="auto">
          <a:xfrm>
            <a:off x="2285863" y="7966580"/>
            <a:ext cx="549275" cy="79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5" name="Rectangle 58"/>
          <p:cNvSpPr>
            <a:spLocks noChangeArrowheads="1"/>
          </p:cNvSpPr>
          <p:nvPr/>
        </p:nvSpPr>
        <p:spPr bwMode="auto">
          <a:xfrm>
            <a:off x="2285863" y="8007855"/>
            <a:ext cx="549275" cy="79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6" name="Rectangle 59"/>
          <p:cNvSpPr>
            <a:spLocks noChangeArrowheads="1"/>
          </p:cNvSpPr>
          <p:nvPr/>
        </p:nvSpPr>
        <p:spPr bwMode="auto">
          <a:xfrm>
            <a:off x="2285863" y="8049130"/>
            <a:ext cx="549275" cy="79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7" name="Oval 62"/>
          <p:cNvSpPr>
            <a:spLocks noChangeArrowheads="1"/>
          </p:cNvSpPr>
          <p:nvPr/>
        </p:nvSpPr>
        <p:spPr bwMode="auto">
          <a:xfrm>
            <a:off x="912813" y="6883426"/>
            <a:ext cx="714375" cy="714375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9" name="Freeform 63"/>
          <p:cNvSpPr>
            <a:spLocks/>
          </p:cNvSpPr>
          <p:nvPr/>
        </p:nvSpPr>
        <p:spPr bwMode="auto">
          <a:xfrm>
            <a:off x="1270000" y="6888188"/>
            <a:ext cx="352425" cy="528638"/>
          </a:xfrm>
          <a:custGeom>
            <a:avLst/>
            <a:gdLst>
              <a:gd name="T0" fmla="*/ 0 w 979"/>
              <a:gd name="T1" fmla="*/ 978 h 1468"/>
              <a:gd name="T2" fmla="*/ 847 w 979"/>
              <a:gd name="T3" fmla="*/ 1468 h 1468"/>
              <a:gd name="T4" fmla="*/ 979 w 979"/>
              <a:gd name="T5" fmla="*/ 978 h 1468"/>
              <a:gd name="T6" fmla="*/ 0 w 979"/>
              <a:gd name="T7" fmla="*/ 0 h 1468"/>
              <a:gd name="T8" fmla="*/ 0 w 979"/>
              <a:gd name="T9" fmla="*/ 978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9" h="1468">
                <a:moveTo>
                  <a:pt x="0" y="978"/>
                </a:moveTo>
                <a:lnTo>
                  <a:pt x="847" y="1468"/>
                </a:lnTo>
                <a:cubicBezTo>
                  <a:pt x="933" y="1319"/>
                  <a:pt x="979" y="1150"/>
                  <a:pt x="979" y="978"/>
                </a:cubicBezTo>
                <a:cubicBezTo>
                  <a:pt x="979" y="438"/>
                  <a:pt x="540" y="0"/>
                  <a:pt x="0" y="0"/>
                </a:cubicBezTo>
                <a:lnTo>
                  <a:pt x="0" y="978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0" name="Freeform 64"/>
          <p:cNvSpPr>
            <a:spLocks noEditPoints="1"/>
          </p:cNvSpPr>
          <p:nvPr/>
        </p:nvSpPr>
        <p:spPr bwMode="auto">
          <a:xfrm>
            <a:off x="889000" y="6859613"/>
            <a:ext cx="762000" cy="762000"/>
          </a:xfrm>
          <a:custGeom>
            <a:avLst/>
            <a:gdLst>
              <a:gd name="T0" fmla="*/ 1059 w 2117"/>
              <a:gd name="T1" fmla="*/ 0 h 2117"/>
              <a:gd name="T2" fmla="*/ 2117 w 2117"/>
              <a:gd name="T3" fmla="*/ 1058 h 2117"/>
              <a:gd name="T4" fmla="*/ 1059 w 2117"/>
              <a:gd name="T5" fmla="*/ 2117 h 2117"/>
              <a:gd name="T6" fmla="*/ 0 w 2117"/>
              <a:gd name="T7" fmla="*/ 1058 h 2117"/>
              <a:gd name="T8" fmla="*/ 1059 w 2117"/>
              <a:gd name="T9" fmla="*/ 0 h 2117"/>
              <a:gd name="T10" fmla="*/ 1059 w 2117"/>
              <a:gd name="T11" fmla="*/ 114 h 2117"/>
              <a:gd name="T12" fmla="*/ 2004 w 2117"/>
              <a:gd name="T13" fmla="*/ 1058 h 2117"/>
              <a:gd name="T14" fmla="*/ 1059 w 2117"/>
              <a:gd name="T15" fmla="*/ 2003 h 2117"/>
              <a:gd name="T16" fmla="*/ 114 w 2117"/>
              <a:gd name="T17" fmla="*/ 1058 h 2117"/>
              <a:gd name="T18" fmla="*/ 1059 w 2117"/>
              <a:gd name="T19" fmla="*/ 114 h 2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17" h="2117">
                <a:moveTo>
                  <a:pt x="1059" y="0"/>
                </a:moveTo>
                <a:cubicBezTo>
                  <a:pt x="1643" y="0"/>
                  <a:pt x="2117" y="474"/>
                  <a:pt x="2117" y="1058"/>
                </a:cubicBezTo>
                <a:cubicBezTo>
                  <a:pt x="2117" y="1643"/>
                  <a:pt x="1643" y="2117"/>
                  <a:pt x="1059" y="2117"/>
                </a:cubicBezTo>
                <a:cubicBezTo>
                  <a:pt x="474" y="2117"/>
                  <a:pt x="0" y="1643"/>
                  <a:pt x="0" y="1058"/>
                </a:cubicBezTo>
                <a:cubicBezTo>
                  <a:pt x="0" y="474"/>
                  <a:pt x="474" y="0"/>
                  <a:pt x="1059" y="0"/>
                </a:cubicBezTo>
                <a:close/>
                <a:moveTo>
                  <a:pt x="1059" y="114"/>
                </a:moveTo>
                <a:cubicBezTo>
                  <a:pt x="1581" y="114"/>
                  <a:pt x="2004" y="537"/>
                  <a:pt x="2004" y="1058"/>
                </a:cubicBezTo>
                <a:cubicBezTo>
                  <a:pt x="2004" y="1580"/>
                  <a:pt x="1581" y="2003"/>
                  <a:pt x="1059" y="2003"/>
                </a:cubicBezTo>
                <a:cubicBezTo>
                  <a:pt x="537" y="2003"/>
                  <a:pt x="114" y="1580"/>
                  <a:pt x="114" y="1058"/>
                </a:cubicBezTo>
                <a:cubicBezTo>
                  <a:pt x="114" y="537"/>
                  <a:pt x="537" y="114"/>
                  <a:pt x="1059" y="1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1" name="Rectangle 65"/>
          <p:cNvSpPr>
            <a:spLocks noChangeArrowheads="1"/>
          </p:cNvSpPr>
          <p:nvPr/>
        </p:nvSpPr>
        <p:spPr bwMode="auto">
          <a:xfrm>
            <a:off x="1260475" y="7464451"/>
            <a:ext cx="19050" cy="841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2" name="Freeform 66"/>
          <p:cNvSpPr>
            <a:spLocks/>
          </p:cNvSpPr>
          <p:nvPr/>
        </p:nvSpPr>
        <p:spPr bwMode="auto">
          <a:xfrm>
            <a:off x="1106488" y="7429526"/>
            <a:ext cx="60325" cy="82550"/>
          </a:xfrm>
          <a:custGeom>
            <a:avLst/>
            <a:gdLst>
              <a:gd name="T0" fmla="*/ 118 w 166"/>
              <a:gd name="T1" fmla="*/ 0 h 232"/>
              <a:gd name="T2" fmla="*/ 166 w 166"/>
              <a:gd name="T3" fmla="*/ 27 h 232"/>
              <a:gd name="T4" fmla="*/ 48 w 166"/>
              <a:gd name="T5" fmla="*/ 232 h 232"/>
              <a:gd name="T6" fmla="*/ 0 w 166"/>
              <a:gd name="T7" fmla="*/ 204 h 232"/>
              <a:gd name="T8" fmla="*/ 118 w 166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232">
                <a:moveTo>
                  <a:pt x="118" y="0"/>
                </a:moveTo>
                <a:lnTo>
                  <a:pt x="166" y="27"/>
                </a:lnTo>
                <a:lnTo>
                  <a:pt x="48" y="232"/>
                </a:lnTo>
                <a:lnTo>
                  <a:pt x="0" y="204"/>
                </a:lnTo>
                <a:lnTo>
                  <a:pt x="11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3" name="Freeform 67"/>
          <p:cNvSpPr>
            <a:spLocks/>
          </p:cNvSpPr>
          <p:nvPr/>
        </p:nvSpPr>
        <p:spPr bwMode="auto">
          <a:xfrm>
            <a:off x="1373188" y="6969151"/>
            <a:ext cx="58738" cy="84138"/>
          </a:xfrm>
          <a:custGeom>
            <a:avLst/>
            <a:gdLst>
              <a:gd name="T0" fmla="*/ 117 w 165"/>
              <a:gd name="T1" fmla="*/ 0 h 232"/>
              <a:gd name="T2" fmla="*/ 165 w 165"/>
              <a:gd name="T3" fmla="*/ 28 h 232"/>
              <a:gd name="T4" fmla="*/ 47 w 165"/>
              <a:gd name="T5" fmla="*/ 232 h 232"/>
              <a:gd name="T6" fmla="*/ 0 w 165"/>
              <a:gd name="T7" fmla="*/ 204 h 232"/>
              <a:gd name="T8" fmla="*/ 117 w 165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232">
                <a:moveTo>
                  <a:pt x="117" y="0"/>
                </a:moveTo>
                <a:lnTo>
                  <a:pt x="165" y="28"/>
                </a:lnTo>
                <a:lnTo>
                  <a:pt x="47" y="232"/>
                </a:lnTo>
                <a:lnTo>
                  <a:pt x="0" y="204"/>
                </a:lnTo>
                <a:lnTo>
                  <a:pt x="117" y="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4" name="Freeform 68"/>
          <p:cNvSpPr>
            <a:spLocks/>
          </p:cNvSpPr>
          <p:nvPr/>
        </p:nvSpPr>
        <p:spPr bwMode="auto">
          <a:xfrm>
            <a:off x="998538" y="7343801"/>
            <a:ext cx="82550" cy="60325"/>
          </a:xfrm>
          <a:custGeom>
            <a:avLst/>
            <a:gdLst>
              <a:gd name="T0" fmla="*/ 205 w 232"/>
              <a:gd name="T1" fmla="*/ 0 h 166"/>
              <a:gd name="T2" fmla="*/ 232 w 232"/>
              <a:gd name="T3" fmla="*/ 48 h 166"/>
              <a:gd name="T4" fmla="*/ 28 w 232"/>
              <a:gd name="T5" fmla="*/ 166 h 166"/>
              <a:gd name="T6" fmla="*/ 0 w 232"/>
              <a:gd name="T7" fmla="*/ 118 h 166"/>
              <a:gd name="T8" fmla="*/ 205 w 232"/>
              <a:gd name="T9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166">
                <a:moveTo>
                  <a:pt x="205" y="0"/>
                </a:moveTo>
                <a:lnTo>
                  <a:pt x="232" y="48"/>
                </a:lnTo>
                <a:lnTo>
                  <a:pt x="28" y="166"/>
                </a:lnTo>
                <a:lnTo>
                  <a:pt x="0" y="118"/>
                </a:lnTo>
                <a:lnTo>
                  <a:pt x="20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5" name="Freeform 69"/>
          <p:cNvSpPr>
            <a:spLocks/>
          </p:cNvSpPr>
          <p:nvPr/>
        </p:nvSpPr>
        <p:spPr bwMode="auto">
          <a:xfrm>
            <a:off x="1458913" y="7078688"/>
            <a:ext cx="82550" cy="58738"/>
          </a:xfrm>
          <a:custGeom>
            <a:avLst/>
            <a:gdLst>
              <a:gd name="T0" fmla="*/ 205 w 232"/>
              <a:gd name="T1" fmla="*/ 0 h 166"/>
              <a:gd name="T2" fmla="*/ 232 w 232"/>
              <a:gd name="T3" fmla="*/ 48 h 166"/>
              <a:gd name="T4" fmla="*/ 28 w 232"/>
              <a:gd name="T5" fmla="*/ 166 h 166"/>
              <a:gd name="T6" fmla="*/ 0 w 232"/>
              <a:gd name="T7" fmla="*/ 118 h 166"/>
              <a:gd name="T8" fmla="*/ 205 w 232"/>
              <a:gd name="T9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166">
                <a:moveTo>
                  <a:pt x="205" y="0"/>
                </a:moveTo>
                <a:lnTo>
                  <a:pt x="232" y="48"/>
                </a:lnTo>
                <a:lnTo>
                  <a:pt x="28" y="166"/>
                </a:lnTo>
                <a:lnTo>
                  <a:pt x="0" y="118"/>
                </a:lnTo>
                <a:lnTo>
                  <a:pt x="205" y="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6" name="Rectangle 70"/>
          <p:cNvSpPr>
            <a:spLocks noChangeArrowheads="1"/>
          </p:cNvSpPr>
          <p:nvPr/>
        </p:nvSpPr>
        <p:spPr bwMode="auto">
          <a:xfrm>
            <a:off x="962025" y="7231088"/>
            <a:ext cx="84138" cy="190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7" name="Rectangle 71"/>
          <p:cNvSpPr>
            <a:spLocks noChangeArrowheads="1"/>
          </p:cNvSpPr>
          <p:nvPr/>
        </p:nvSpPr>
        <p:spPr bwMode="auto">
          <a:xfrm>
            <a:off x="1493838" y="7231088"/>
            <a:ext cx="84138" cy="19050"/>
          </a:xfrm>
          <a:prstGeom prst="rect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8" name="Freeform 72"/>
          <p:cNvSpPr>
            <a:spLocks/>
          </p:cNvSpPr>
          <p:nvPr/>
        </p:nvSpPr>
        <p:spPr bwMode="auto">
          <a:xfrm>
            <a:off x="998538" y="7078688"/>
            <a:ext cx="82550" cy="58738"/>
          </a:xfrm>
          <a:custGeom>
            <a:avLst/>
            <a:gdLst>
              <a:gd name="T0" fmla="*/ 232 w 232"/>
              <a:gd name="T1" fmla="*/ 118 h 166"/>
              <a:gd name="T2" fmla="*/ 205 w 232"/>
              <a:gd name="T3" fmla="*/ 166 h 166"/>
              <a:gd name="T4" fmla="*/ 0 w 232"/>
              <a:gd name="T5" fmla="*/ 48 h 166"/>
              <a:gd name="T6" fmla="*/ 28 w 232"/>
              <a:gd name="T7" fmla="*/ 0 h 166"/>
              <a:gd name="T8" fmla="*/ 232 w 232"/>
              <a:gd name="T9" fmla="*/ 118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166">
                <a:moveTo>
                  <a:pt x="232" y="118"/>
                </a:moveTo>
                <a:lnTo>
                  <a:pt x="205" y="166"/>
                </a:lnTo>
                <a:lnTo>
                  <a:pt x="0" y="48"/>
                </a:lnTo>
                <a:lnTo>
                  <a:pt x="28" y="0"/>
                </a:lnTo>
                <a:lnTo>
                  <a:pt x="232" y="1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9" name="Freeform 73"/>
          <p:cNvSpPr>
            <a:spLocks/>
          </p:cNvSpPr>
          <p:nvPr/>
        </p:nvSpPr>
        <p:spPr bwMode="auto">
          <a:xfrm>
            <a:off x="1106488" y="6969151"/>
            <a:ext cx="60325" cy="84138"/>
          </a:xfrm>
          <a:custGeom>
            <a:avLst/>
            <a:gdLst>
              <a:gd name="T0" fmla="*/ 166 w 166"/>
              <a:gd name="T1" fmla="*/ 204 h 232"/>
              <a:gd name="T2" fmla="*/ 118 w 166"/>
              <a:gd name="T3" fmla="*/ 232 h 232"/>
              <a:gd name="T4" fmla="*/ 0 w 166"/>
              <a:gd name="T5" fmla="*/ 28 h 232"/>
              <a:gd name="T6" fmla="*/ 48 w 166"/>
              <a:gd name="T7" fmla="*/ 0 h 232"/>
              <a:gd name="T8" fmla="*/ 166 w 166"/>
              <a:gd name="T9" fmla="*/ 20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232">
                <a:moveTo>
                  <a:pt x="166" y="204"/>
                </a:moveTo>
                <a:lnTo>
                  <a:pt x="118" y="232"/>
                </a:lnTo>
                <a:lnTo>
                  <a:pt x="0" y="28"/>
                </a:lnTo>
                <a:lnTo>
                  <a:pt x="48" y="0"/>
                </a:lnTo>
                <a:lnTo>
                  <a:pt x="166" y="2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50" name="Freeform 74"/>
          <p:cNvSpPr>
            <a:spLocks/>
          </p:cNvSpPr>
          <p:nvPr/>
        </p:nvSpPr>
        <p:spPr bwMode="auto">
          <a:xfrm>
            <a:off x="1373188" y="7429526"/>
            <a:ext cx="58738" cy="82550"/>
          </a:xfrm>
          <a:custGeom>
            <a:avLst/>
            <a:gdLst>
              <a:gd name="T0" fmla="*/ 166 w 166"/>
              <a:gd name="T1" fmla="*/ 204 h 232"/>
              <a:gd name="T2" fmla="*/ 118 w 166"/>
              <a:gd name="T3" fmla="*/ 232 h 232"/>
              <a:gd name="T4" fmla="*/ 0 w 166"/>
              <a:gd name="T5" fmla="*/ 27 h 232"/>
              <a:gd name="T6" fmla="*/ 48 w 166"/>
              <a:gd name="T7" fmla="*/ 0 h 232"/>
              <a:gd name="T8" fmla="*/ 166 w 166"/>
              <a:gd name="T9" fmla="*/ 20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232">
                <a:moveTo>
                  <a:pt x="166" y="204"/>
                </a:moveTo>
                <a:lnTo>
                  <a:pt x="118" y="232"/>
                </a:lnTo>
                <a:lnTo>
                  <a:pt x="0" y="27"/>
                </a:lnTo>
                <a:lnTo>
                  <a:pt x="48" y="0"/>
                </a:lnTo>
                <a:lnTo>
                  <a:pt x="166" y="2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51" name="Rectangle 33"/>
          <p:cNvSpPr>
            <a:spLocks noChangeArrowheads="1"/>
          </p:cNvSpPr>
          <p:nvPr/>
        </p:nvSpPr>
        <p:spPr bwMode="auto">
          <a:xfrm>
            <a:off x="440027" y="10065020"/>
            <a:ext cx="6699250" cy="17753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52" name="Footer Placeholder 4">
            <a:extLst>
              <a:ext uri="{FF2B5EF4-FFF2-40B4-BE49-F238E27FC236}">
                <a16:creationId xmlns:a16="http://schemas.microsoft.com/office/drawing/2014/main" id="{0A9C5957-72E0-DA4F-85C9-2E3030283D83}"/>
              </a:ext>
            </a:extLst>
          </p:cNvPr>
          <p:cNvSpPr txBox="1">
            <a:spLocks/>
          </p:cNvSpPr>
          <p:nvPr/>
        </p:nvSpPr>
        <p:spPr>
          <a:xfrm>
            <a:off x="3740369" y="10023045"/>
            <a:ext cx="3263793" cy="253291"/>
          </a:xfrm>
          <a:prstGeom prst="rect">
            <a:avLst/>
          </a:prstGeom>
          <a:ln>
            <a:noFill/>
          </a:ln>
        </p:spPr>
        <p:txBody>
          <a:bodyPr vert="horz" lIns="0" tIns="91440" rIns="0" bIns="91440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>
                    <a:lumMod val="50000"/>
                  </a:schemeClr>
                </a:solidFill>
                <a:latin typeface="Gilroy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700" dirty="0">
                <a:solidFill>
                  <a:schemeClr val="bg1"/>
                </a:solidFill>
                <a:latin typeface="Gilroy" panose="00000500000000000000" pitchFamily="50" charset="0"/>
              </a:rPr>
              <a:t>©2024 Great Place To Work® Institute, Inc. </a:t>
            </a:r>
            <a:r>
              <a:rPr lang="en-US" sz="700" dirty="0" err="1">
                <a:solidFill>
                  <a:schemeClr val="bg1"/>
                </a:solidFill>
                <a:latin typeface="Gilroy" panose="00000500000000000000" pitchFamily="50" charset="0"/>
              </a:rPr>
              <a:t>Todos</a:t>
            </a:r>
            <a:r>
              <a:rPr lang="en-US" sz="700" dirty="0">
                <a:solidFill>
                  <a:schemeClr val="bg1"/>
                </a:solidFill>
                <a:latin typeface="Gilroy" panose="00000500000000000000" pitchFamily="50" charset="0"/>
              </a:rPr>
              <a:t> </a:t>
            </a:r>
            <a:r>
              <a:rPr lang="en-US" sz="700" dirty="0" err="1">
                <a:solidFill>
                  <a:schemeClr val="bg1"/>
                </a:solidFill>
                <a:latin typeface="Gilroy" panose="00000500000000000000" pitchFamily="50" charset="0"/>
              </a:rPr>
              <a:t>los</a:t>
            </a:r>
            <a:r>
              <a:rPr lang="en-US" sz="700" dirty="0">
                <a:solidFill>
                  <a:schemeClr val="bg1"/>
                </a:solidFill>
                <a:latin typeface="Gilroy" panose="00000500000000000000" pitchFamily="50" charset="0"/>
              </a:rPr>
              <a:t> derechos </a:t>
            </a:r>
            <a:r>
              <a:rPr lang="en-US" sz="700" dirty="0" err="1">
                <a:solidFill>
                  <a:schemeClr val="bg1"/>
                </a:solidFill>
                <a:latin typeface="Gilroy" panose="00000500000000000000" pitchFamily="50" charset="0"/>
              </a:rPr>
              <a:t>reservados</a:t>
            </a:r>
            <a:endParaRPr lang="en-US" sz="700" dirty="0">
              <a:solidFill>
                <a:schemeClr val="bg1"/>
              </a:solidFill>
              <a:latin typeface="Gilroy" panose="00000500000000000000" pitchFamily="50" charset="0"/>
            </a:endParaRPr>
          </a:p>
        </p:txBody>
      </p:sp>
      <p:sp>
        <p:nvSpPr>
          <p:cNvPr id="153" name="Rectángulo 152"/>
          <p:cNvSpPr/>
          <p:nvPr/>
        </p:nvSpPr>
        <p:spPr>
          <a:xfrm>
            <a:off x="419756" y="7835973"/>
            <a:ext cx="1613039" cy="769441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s-MX" sz="1100" dirty="0">
                <a:latin typeface="Gilroy Bold" panose="00000800000000000000" pitchFamily="50" charset="0"/>
              </a:rPr>
              <a:t>Completar</a:t>
            </a:r>
            <a:br>
              <a:rPr lang="es-MX" sz="1100" dirty="0">
                <a:latin typeface="Gilroy Bold" panose="00000800000000000000" pitchFamily="50" charset="0"/>
              </a:rPr>
            </a:br>
            <a:r>
              <a:rPr lang="es-MX" sz="1100" dirty="0">
                <a:latin typeface="Gilroy Bold" panose="00000800000000000000" pitchFamily="50" charset="0"/>
              </a:rPr>
              <a:t>esta encuesta</a:t>
            </a:r>
            <a:br>
              <a:rPr lang="es-MX" sz="1100" dirty="0">
                <a:latin typeface="Gilroy Bold" panose="00000800000000000000" pitchFamily="50" charset="0"/>
              </a:rPr>
            </a:br>
            <a:r>
              <a:rPr lang="es-MX" sz="1100" dirty="0">
                <a:latin typeface="Gilroy Bold" panose="00000800000000000000" pitchFamily="50" charset="0"/>
              </a:rPr>
              <a:t>te demandará</a:t>
            </a:r>
            <a:br>
              <a:rPr lang="es-MX" sz="1100" dirty="0">
                <a:latin typeface="Gilroy Bold" panose="00000800000000000000" pitchFamily="50" charset="0"/>
              </a:rPr>
            </a:br>
            <a:r>
              <a:rPr lang="es-MX" sz="1100" dirty="0">
                <a:latin typeface="Gilroy Bold" panose="00000800000000000000" pitchFamily="50" charset="0"/>
              </a:rPr>
              <a:t>unos 20 minutos.</a:t>
            </a:r>
            <a:endParaRPr lang="es-AR" sz="1100" dirty="0">
              <a:latin typeface="Gilroy Bold" panose="00000800000000000000" pitchFamily="50" charset="0"/>
            </a:endParaRPr>
          </a:p>
        </p:txBody>
      </p:sp>
      <p:sp>
        <p:nvSpPr>
          <p:cNvPr id="154" name="Rectángulo 153"/>
          <p:cNvSpPr/>
          <p:nvPr/>
        </p:nvSpPr>
        <p:spPr>
          <a:xfrm>
            <a:off x="2276200" y="7228392"/>
            <a:ext cx="4089676" cy="3231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500" dirty="0">
                <a:latin typeface="Gilroy Black" panose="00000A00000000000000" pitchFamily="50" charset="0"/>
              </a:rPr>
              <a:t>Anonimato y confidencialidad:</a:t>
            </a:r>
            <a:endParaRPr lang="es-AR" sz="1500" b="1" dirty="0">
              <a:latin typeface="Gilroy Black" panose="00000A00000000000000" pitchFamily="50" charset="0"/>
            </a:endParaRPr>
          </a:p>
        </p:txBody>
      </p:sp>
      <p:sp>
        <p:nvSpPr>
          <p:cNvPr id="155" name="Rectángulo 154"/>
          <p:cNvSpPr/>
          <p:nvPr/>
        </p:nvSpPr>
        <p:spPr>
          <a:xfrm>
            <a:off x="2946263" y="7552147"/>
            <a:ext cx="4090987" cy="60016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100" dirty="0">
                <a:latin typeface="Gilroy" panose="00000500000000000000" pitchFamily="50" charset="0"/>
              </a:rPr>
              <a:t>Las respuestas de grupos que cuenten con menos de</a:t>
            </a:r>
            <a:br>
              <a:rPr lang="es-MX" sz="1100" dirty="0">
                <a:latin typeface="Gilroy" panose="00000500000000000000" pitchFamily="50" charset="0"/>
              </a:rPr>
            </a:br>
            <a:r>
              <a:rPr lang="es-MX" sz="1100" dirty="0">
                <a:latin typeface="Gilroy" panose="00000500000000000000" pitchFamily="50" charset="0"/>
              </a:rPr>
              <a:t>5 personas no serán evidenciadas en el informe entregado por</a:t>
            </a:r>
            <a:br>
              <a:rPr lang="es-MX" sz="1100" dirty="0">
                <a:latin typeface="Gilroy" panose="00000500000000000000" pitchFamily="50" charset="0"/>
              </a:rPr>
            </a:br>
            <a:r>
              <a:rPr lang="es-MX" sz="1100" dirty="0">
                <a:latin typeface="Gilroy" panose="00000500000000000000" pitchFamily="50" charset="0"/>
              </a:rPr>
              <a:t>Great Place to </a:t>
            </a:r>
            <a:r>
              <a:rPr lang="es-MX" sz="1100" dirty="0" err="1">
                <a:latin typeface="Gilroy" panose="00000500000000000000" pitchFamily="50" charset="0"/>
              </a:rPr>
              <a:t>Work</a:t>
            </a:r>
            <a:r>
              <a:rPr lang="es-MX" sz="1100" dirty="0">
                <a:latin typeface="Gilroy" panose="00000500000000000000" pitchFamily="50" charset="0"/>
              </a:rPr>
              <a:t>®.</a:t>
            </a:r>
            <a:endParaRPr lang="es-AR" sz="1100" b="1" dirty="0">
              <a:latin typeface="Gilroy" panose="00000500000000000000" pitchFamily="50" charset="0"/>
            </a:endParaRPr>
          </a:p>
        </p:txBody>
      </p:sp>
      <p:sp>
        <p:nvSpPr>
          <p:cNvPr id="156" name="Rectángulo 155"/>
          <p:cNvSpPr/>
          <p:nvPr/>
        </p:nvSpPr>
        <p:spPr>
          <a:xfrm>
            <a:off x="2274889" y="8251471"/>
            <a:ext cx="4775062" cy="353943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850" dirty="0">
                <a:latin typeface="Gilroy" panose="00000500000000000000" pitchFamily="50" charset="0"/>
              </a:rPr>
              <a:t>Ante cualquier duda relativa a la encuesta, no dudes en contactarte con Great Place to </a:t>
            </a:r>
            <a:r>
              <a:rPr lang="es-MX" sz="850" dirty="0" err="1">
                <a:latin typeface="Gilroy" panose="00000500000000000000" pitchFamily="50" charset="0"/>
              </a:rPr>
              <a:t>Work</a:t>
            </a:r>
            <a:r>
              <a:rPr lang="es-MX" sz="850" dirty="0">
                <a:latin typeface="Gilroy" panose="00000500000000000000" pitchFamily="50" charset="0"/>
              </a:rPr>
              <a:t>® a ar_encuesta@greatplacetowork.com</a:t>
            </a:r>
            <a:endParaRPr lang="es-AR" sz="850" b="1" dirty="0">
              <a:latin typeface="Gilroy" panose="00000500000000000000" pitchFamily="50" charset="0"/>
            </a:endParaRPr>
          </a:p>
        </p:txBody>
      </p:sp>
      <p:sp>
        <p:nvSpPr>
          <p:cNvPr id="157" name="Rectángulo 156"/>
          <p:cNvSpPr/>
          <p:nvPr/>
        </p:nvSpPr>
        <p:spPr>
          <a:xfrm>
            <a:off x="2274889" y="9662419"/>
            <a:ext cx="4794677" cy="292388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/>
            <a:r>
              <a:rPr lang="es-MX" sz="1300" dirty="0">
                <a:solidFill>
                  <a:srgbClr val="FF1628"/>
                </a:solidFill>
                <a:latin typeface="Gilroy Black" panose="00000A00000000000000" pitchFamily="50" charset="0"/>
              </a:rPr>
              <a:t>¡Desde ya agradecemos tu participación!</a:t>
            </a:r>
            <a:endParaRPr lang="es-AR" sz="1300" b="1" dirty="0">
              <a:solidFill>
                <a:srgbClr val="FF1628"/>
              </a:solidFill>
              <a:latin typeface="Gilroy Black" panose="00000A00000000000000" pitchFamily="50" charset="0"/>
            </a:endParaRPr>
          </a:p>
        </p:txBody>
      </p:sp>
      <p:sp>
        <p:nvSpPr>
          <p:cNvPr id="160" name="Rectángulo 159"/>
          <p:cNvSpPr/>
          <p:nvPr/>
        </p:nvSpPr>
        <p:spPr>
          <a:xfrm>
            <a:off x="449125" y="4303246"/>
            <a:ext cx="4089676" cy="3231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500" dirty="0">
                <a:latin typeface="Gilroy Black" panose="00000A00000000000000" pitchFamily="50" charset="0"/>
              </a:rPr>
              <a:t>A continuación te mostramos cómo hacerlo:</a:t>
            </a:r>
            <a:endParaRPr lang="es-AR" sz="1500" b="1" dirty="0">
              <a:latin typeface="Gilroy Black" panose="00000A00000000000000" pitchFamily="50" charset="0"/>
            </a:endParaRPr>
          </a:p>
        </p:txBody>
      </p:sp>
      <p:sp>
        <p:nvSpPr>
          <p:cNvPr id="161" name="Rectángulo 160"/>
          <p:cNvSpPr/>
          <p:nvPr/>
        </p:nvSpPr>
        <p:spPr>
          <a:xfrm>
            <a:off x="896938" y="4685163"/>
            <a:ext cx="2581413" cy="769441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100">
                <a:latin typeface="Gilroy" panose="00000500000000000000" pitchFamily="50" charset="0"/>
              </a:rPr>
              <a:t>Recibirás un correo </a:t>
            </a:r>
            <a:r>
              <a:rPr lang="es-MX" sz="1100" dirty="0">
                <a:latin typeface="Gilroy" panose="00000500000000000000" pitchFamily="50" charset="0"/>
              </a:rPr>
              <a:t>electrónico, donde</a:t>
            </a:r>
            <a:br>
              <a:rPr lang="es-MX" sz="1100" dirty="0">
                <a:latin typeface="Gilroy" panose="00000500000000000000" pitchFamily="50" charset="0"/>
              </a:rPr>
            </a:br>
            <a:r>
              <a:rPr lang="es-MX" sz="1100" dirty="0">
                <a:latin typeface="Gilroy" panose="00000500000000000000" pitchFamily="50" charset="0"/>
              </a:rPr>
              <a:t>encontrarás el link</a:t>
            </a:r>
            <a:br>
              <a:rPr lang="es-MX" sz="1100" dirty="0">
                <a:latin typeface="Gilroy" panose="00000500000000000000" pitchFamily="50" charset="0"/>
              </a:rPr>
            </a:br>
            <a:r>
              <a:rPr lang="es-MX" sz="1100" dirty="0">
                <a:latin typeface="Gilroy" panose="00000500000000000000" pitchFamily="50" charset="0"/>
              </a:rPr>
              <a:t>para acceder a</a:t>
            </a:r>
            <a:br>
              <a:rPr lang="es-MX" sz="1100" dirty="0">
                <a:latin typeface="Gilroy" panose="00000500000000000000" pitchFamily="50" charset="0"/>
              </a:rPr>
            </a:br>
            <a:r>
              <a:rPr lang="es-MX" sz="1100" dirty="0">
                <a:latin typeface="Gilroy" panose="00000500000000000000" pitchFamily="50" charset="0"/>
              </a:rPr>
              <a:t>la encuesta.</a:t>
            </a:r>
            <a:endParaRPr lang="es-AR" sz="1100" b="1" dirty="0">
              <a:latin typeface="Gilroy" panose="00000500000000000000" pitchFamily="50" charset="0"/>
            </a:endParaRPr>
          </a:p>
        </p:txBody>
      </p:sp>
      <p:sp>
        <p:nvSpPr>
          <p:cNvPr id="193" name="Rectángulo 192"/>
          <p:cNvSpPr/>
          <p:nvPr/>
        </p:nvSpPr>
        <p:spPr>
          <a:xfrm>
            <a:off x="4123522" y="4690727"/>
            <a:ext cx="3026445" cy="60016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100" dirty="0">
                <a:latin typeface="Gilroy" panose="00000500000000000000" pitchFamily="50" charset="0"/>
              </a:rPr>
              <a:t>Las sentencias de la encuesta se responden con una de las 5 opciones que mejor refleje tu opinión.</a:t>
            </a:r>
            <a:endParaRPr lang="es-AR" sz="1100" b="1" dirty="0">
              <a:latin typeface="Gilroy" panose="00000500000000000000" pitchFamily="50" charset="0"/>
            </a:endParaRPr>
          </a:p>
        </p:txBody>
      </p:sp>
      <p:sp>
        <p:nvSpPr>
          <p:cNvPr id="194" name="Rectángulo 193"/>
          <p:cNvSpPr/>
          <p:nvPr/>
        </p:nvSpPr>
        <p:spPr>
          <a:xfrm>
            <a:off x="4317336" y="5297958"/>
            <a:ext cx="2832632" cy="93871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  <a:t>Casi siempre es falso</a:t>
            </a:r>
            <a:b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</a:br>
            <a: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  <a:t>Frecuentemente es falso</a:t>
            </a:r>
            <a:b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</a:br>
            <a: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  <a:t>A veces es falso / A veces es verdad</a:t>
            </a:r>
            <a:b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</a:br>
            <a: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  <a:t>Frecuentemente es verdad</a:t>
            </a:r>
            <a:b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</a:br>
            <a: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  <a:t>Casi siempre es verdad</a:t>
            </a:r>
            <a:endParaRPr lang="es-AR" sz="1100" b="1" dirty="0">
              <a:solidFill>
                <a:schemeClr val="bg1">
                  <a:lumMod val="50000"/>
                </a:schemeClr>
              </a:solidFill>
              <a:latin typeface="Gilroy" panose="00000500000000000000" pitchFamily="50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6EBEC051-FEB6-8D2D-91CC-CB4BD3EB1048}"/>
              </a:ext>
            </a:extLst>
          </p:cNvPr>
          <p:cNvSpPr/>
          <p:nvPr/>
        </p:nvSpPr>
        <p:spPr>
          <a:xfrm>
            <a:off x="2274889" y="6604583"/>
            <a:ext cx="4794676" cy="43088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100" dirty="0">
                <a:latin typeface="Gilroy" panose="00000500000000000000" pitchFamily="50" charset="0"/>
              </a:rPr>
              <a:t>Al finalizar las sentencias vas a encontrar preguntas demográficas (con opciones) y 2 preguntas abiertas para que puedas dejar tus comentarios</a:t>
            </a:r>
            <a:endParaRPr lang="es-AR" sz="1100" b="1" dirty="0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6395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984</TotalTime>
  <Words>241</Words>
  <Application>Microsoft Office PowerPoint</Application>
  <PresentationFormat>Personalizado</PresentationFormat>
  <Paragraphs>16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10" baseType="lpstr">
      <vt:lpstr>Gilroy ExtraBold</vt:lpstr>
      <vt:lpstr>Calibri</vt:lpstr>
      <vt:lpstr>Arial</vt:lpstr>
      <vt:lpstr>Gilroy SemiBold</vt:lpstr>
      <vt:lpstr>Gilroy Black</vt:lpstr>
      <vt:lpstr>Gilroy</vt:lpstr>
      <vt:lpstr>Calibri Light</vt:lpstr>
      <vt:lpstr>Gilroy Bold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Carolina Rondinelli</cp:lastModifiedBy>
  <cp:revision>18</cp:revision>
  <dcterms:created xsi:type="dcterms:W3CDTF">2019-03-21T17:30:57Z</dcterms:created>
  <dcterms:modified xsi:type="dcterms:W3CDTF">2023-12-20T12:51:31Z</dcterms:modified>
</cp:coreProperties>
</file>